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8"/>
  </p:notesMasterIdLst>
  <p:handoutMasterIdLst>
    <p:handoutMasterId r:id="rId89"/>
  </p:handoutMasterIdLst>
  <p:sldIdLst>
    <p:sldId id="256" r:id="rId2"/>
    <p:sldId id="846" r:id="rId3"/>
    <p:sldId id="887" r:id="rId4"/>
    <p:sldId id="888" r:id="rId5"/>
    <p:sldId id="889" r:id="rId6"/>
    <p:sldId id="890" r:id="rId7"/>
    <p:sldId id="891" r:id="rId8"/>
    <p:sldId id="896" r:id="rId9"/>
    <p:sldId id="923" r:id="rId10"/>
    <p:sldId id="924" r:id="rId11"/>
    <p:sldId id="952" r:id="rId12"/>
    <p:sldId id="953" r:id="rId13"/>
    <p:sldId id="954" r:id="rId14"/>
    <p:sldId id="955" r:id="rId15"/>
    <p:sldId id="956" r:id="rId16"/>
    <p:sldId id="957" r:id="rId17"/>
    <p:sldId id="959" r:id="rId18"/>
    <p:sldId id="958" r:id="rId19"/>
    <p:sldId id="960" r:id="rId20"/>
    <p:sldId id="882" r:id="rId21"/>
    <p:sldId id="855" r:id="rId22"/>
    <p:sldId id="931" r:id="rId23"/>
    <p:sldId id="932" r:id="rId24"/>
    <p:sldId id="724" r:id="rId25"/>
    <p:sldId id="726" r:id="rId26"/>
    <p:sldId id="940" r:id="rId27"/>
    <p:sldId id="941" r:id="rId28"/>
    <p:sldId id="942" r:id="rId29"/>
    <p:sldId id="943" r:id="rId30"/>
    <p:sldId id="944" r:id="rId31"/>
    <p:sldId id="945" r:id="rId32"/>
    <p:sldId id="949" r:id="rId33"/>
    <p:sldId id="950" r:id="rId34"/>
    <p:sldId id="946" r:id="rId35"/>
    <p:sldId id="947" r:id="rId36"/>
    <p:sldId id="948" r:id="rId37"/>
    <p:sldId id="875" r:id="rId38"/>
    <p:sldId id="876" r:id="rId39"/>
    <p:sldId id="951" r:id="rId40"/>
    <p:sldId id="877" r:id="rId41"/>
    <p:sldId id="878" r:id="rId42"/>
    <p:sldId id="879" r:id="rId43"/>
    <p:sldId id="880" r:id="rId44"/>
    <p:sldId id="859" r:id="rId45"/>
    <p:sldId id="860" r:id="rId46"/>
    <p:sldId id="861" r:id="rId47"/>
    <p:sldId id="933" r:id="rId48"/>
    <p:sldId id="929" r:id="rId49"/>
    <p:sldId id="961" r:id="rId50"/>
    <p:sldId id="897" r:id="rId51"/>
    <p:sldId id="898" r:id="rId52"/>
    <p:sldId id="899" r:id="rId53"/>
    <p:sldId id="900" r:id="rId54"/>
    <p:sldId id="901" r:id="rId55"/>
    <p:sldId id="902" r:id="rId56"/>
    <p:sldId id="903" r:id="rId57"/>
    <p:sldId id="904" r:id="rId58"/>
    <p:sldId id="905" r:id="rId59"/>
    <p:sldId id="906" r:id="rId60"/>
    <p:sldId id="907" r:id="rId61"/>
    <p:sldId id="908" r:id="rId62"/>
    <p:sldId id="909" r:id="rId63"/>
    <p:sldId id="910" r:id="rId64"/>
    <p:sldId id="911" r:id="rId65"/>
    <p:sldId id="912" r:id="rId66"/>
    <p:sldId id="913" r:id="rId67"/>
    <p:sldId id="914" r:id="rId68"/>
    <p:sldId id="915" r:id="rId69"/>
    <p:sldId id="916" r:id="rId70"/>
    <p:sldId id="917" r:id="rId71"/>
    <p:sldId id="918" r:id="rId72"/>
    <p:sldId id="919" r:id="rId73"/>
    <p:sldId id="920" r:id="rId74"/>
    <p:sldId id="921" r:id="rId75"/>
    <p:sldId id="934" r:id="rId76"/>
    <p:sldId id="935" r:id="rId77"/>
    <p:sldId id="936" r:id="rId78"/>
    <p:sldId id="937" r:id="rId79"/>
    <p:sldId id="938" r:id="rId80"/>
    <p:sldId id="939" r:id="rId81"/>
    <p:sldId id="930" r:id="rId82"/>
    <p:sldId id="756" r:id="rId83"/>
    <p:sldId id="854" r:id="rId84"/>
    <p:sldId id="830" r:id="rId85"/>
    <p:sldId id="886" r:id="rId86"/>
    <p:sldId id="719" r:id="rId87"/>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066CC"/>
    <a:srgbClr val="996600"/>
    <a:srgbClr val="FFFF66"/>
    <a:srgbClr val="FF9900"/>
    <a:srgbClr val="0033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p:scale>
          <a:sx n="75" d="100"/>
          <a:sy n="75" d="100"/>
        </p:scale>
        <p:origin x="-978"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10"/>
    </p:cViewPr>
  </p:sorterViewPr>
  <p:notesViewPr>
    <p:cSldViewPr>
      <p:cViewPr varScale="1">
        <p:scale>
          <a:sx n="55" d="100"/>
          <a:sy n="55" d="100"/>
        </p:scale>
        <p:origin x="-1842" y="-10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atin typeface="Arial" pitchFamily="34" charset="0"/>
                <a:ea typeface="宋体" pitchFamily="2" charset="-122"/>
              </a:defRPr>
            </a:lvl1pPr>
          </a:lstStyle>
          <a:p>
            <a:pPr>
              <a:defRPr/>
            </a:pPr>
            <a:endParaRPr lang="en-US" altLang="zh-CN"/>
          </a:p>
        </p:txBody>
      </p:sp>
      <p:sp>
        <p:nvSpPr>
          <p:cNvPr id="8704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ea typeface="宋体" pitchFamily="2" charset="-122"/>
              </a:defRPr>
            </a:lvl1pPr>
          </a:lstStyle>
          <a:p>
            <a:pPr>
              <a:defRPr/>
            </a:pPr>
            <a:endParaRPr lang="en-US" altLang="zh-CN"/>
          </a:p>
        </p:txBody>
      </p:sp>
      <p:sp>
        <p:nvSpPr>
          <p:cNvPr id="8704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atin typeface="Arial" pitchFamily="34" charset="0"/>
                <a:ea typeface="宋体" pitchFamily="2" charset="-122"/>
              </a:defRPr>
            </a:lvl1pPr>
          </a:lstStyle>
          <a:p>
            <a:pPr>
              <a:defRPr/>
            </a:pPr>
            <a:endParaRPr lang="en-US" altLang="zh-CN"/>
          </a:p>
        </p:txBody>
      </p:sp>
      <p:sp>
        <p:nvSpPr>
          <p:cNvPr id="8704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itchFamily="34" charset="0"/>
                <a:ea typeface="宋体" pitchFamily="2" charset="-122"/>
              </a:defRPr>
            </a:lvl1pPr>
          </a:lstStyle>
          <a:p>
            <a:pPr>
              <a:defRPr/>
            </a:pPr>
            <a:fld id="{D0AFD7BC-A339-4FB2-B122-A0D201BE551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atin typeface="Arial" pitchFamily="34" charset="0"/>
                <a:ea typeface="宋体" pitchFamily="2" charset="-122"/>
              </a:defRPr>
            </a:lvl1pPr>
          </a:lstStyle>
          <a:p>
            <a:pPr>
              <a:defRPr/>
            </a:pPr>
            <a:endParaRPr lang="en-US" altLang="zh-CN"/>
          </a:p>
        </p:txBody>
      </p:sp>
      <p:sp>
        <p:nvSpPr>
          <p:cNvPr id="1433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ea typeface="宋体" pitchFamily="2" charset="-122"/>
              </a:defRPr>
            </a:lvl1pPr>
          </a:lstStyle>
          <a:p>
            <a:pPr>
              <a:defRPr/>
            </a:pPr>
            <a:endParaRPr lang="en-US" altLang="zh-CN"/>
          </a:p>
        </p:txBody>
      </p:sp>
      <p:sp>
        <p:nvSpPr>
          <p:cNvPr id="1536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34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atin typeface="Arial" pitchFamily="34" charset="0"/>
                <a:ea typeface="宋体" pitchFamily="2" charset="-122"/>
              </a:defRPr>
            </a:lvl1pPr>
          </a:lstStyle>
          <a:p>
            <a:pPr>
              <a:defRPr/>
            </a:pPr>
            <a:endParaRPr lang="en-US" altLang="zh-CN"/>
          </a:p>
        </p:txBody>
      </p:sp>
      <p:sp>
        <p:nvSpPr>
          <p:cNvPr id="1434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itchFamily="34" charset="0"/>
                <a:ea typeface="宋体" pitchFamily="2" charset="-122"/>
              </a:defRPr>
            </a:lvl1pPr>
          </a:lstStyle>
          <a:p>
            <a:pPr>
              <a:defRPr/>
            </a:pPr>
            <a:fld id="{8AE46898-0FD2-46EC-8375-81A7EF765D8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2C6F21E-4AC0-46F4-8E16-EC16F6CCF1F8}" type="slidenum">
              <a:rPr lang="en-US" altLang="zh-CN" smtClean="0">
                <a:latin typeface="Arial" charset="0"/>
                <a:ea typeface="宋体" charset="-122"/>
              </a:rPr>
              <a:pPr/>
              <a:t>24</a:t>
            </a:fld>
            <a:endParaRPr lang="en-US" altLang="zh-CN" smtClean="0">
              <a:latin typeface="Arial" charset="0"/>
              <a:ea typeface="宋体" charset="-122"/>
            </a:endParaRPr>
          </a:p>
        </p:txBody>
      </p:sp>
      <p:sp>
        <p:nvSpPr>
          <p:cNvPr id="4198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2BD129BF-C91A-47C4-A022-7C61EB2FF9BC}" type="slidenum">
              <a:rPr lang="en-US" altLang="zh-CN" sz="1300"/>
              <a:pPr algn="r" defTabSz="990600"/>
              <a:t>24</a:t>
            </a:fld>
            <a:endParaRPr lang="en-US" altLang="zh-CN" sz="1300"/>
          </a:p>
        </p:txBody>
      </p:sp>
      <p:sp>
        <p:nvSpPr>
          <p:cNvPr id="41987" name="Rectangle 2"/>
          <p:cNvSpPr>
            <a:spLocks noGrp="1" noRot="1" noChangeAspect="1" noChangeArrowheads="1" noTextEdit="1"/>
          </p:cNvSpPr>
          <p:nvPr>
            <p:ph type="sldImg"/>
          </p:nvPr>
        </p:nvSpPr>
        <p:spPr>
          <a:xfrm>
            <a:off x="992188" y="768350"/>
            <a:ext cx="5114925" cy="3836988"/>
          </a:xfrm>
          <a:ln/>
        </p:spPr>
      </p:sp>
      <p:sp>
        <p:nvSpPr>
          <p:cNvPr id="41988" name="Rectangle 3"/>
          <p:cNvSpPr>
            <a:spLocks noGrp="1" noChangeArrowheads="1"/>
          </p:cNvSpPr>
          <p:nvPr>
            <p:ph type="body" idx="1"/>
          </p:nvPr>
        </p:nvSpPr>
        <p:spPr>
          <a:xfrm>
            <a:off x="946150" y="4862513"/>
            <a:ext cx="5207000" cy="4603750"/>
          </a:xfrm>
          <a:noFill/>
          <a:ln/>
        </p:spPr>
        <p:txBody>
          <a:bodyPr/>
          <a:lstStyle/>
          <a:p>
            <a:pPr eaLnBrk="1" hangingPunct="1"/>
            <a:r>
              <a:rPr lang="zh-CN" altLang="en-US" smtClean="0">
                <a:latin typeface="Arial" charset="0"/>
                <a:ea typeface="宋体" charset="-122"/>
              </a:rPr>
              <a:t>从企业到其它机构</a:t>
            </a:r>
            <a:r>
              <a:rPr lang="en-US" altLang="zh-CN" smtClean="0">
                <a:latin typeface="Arial" charset="0"/>
                <a:ea typeface="宋体" charset="-122"/>
              </a:rPr>
              <a:t>(</a:t>
            </a:r>
            <a:r>
              <a:rPr lang="zh-CN" altLang="en-US" smtClean="0">
                <a:latin typeface="Arial" charset="0"/>
                <a:ea typeface="宋体" charset="-122"/>
              </a:rPr>
              <a:t>学校、图书馆等），到城市，到地区， 到国家</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E41186D9-DF4F-42A8-ACD3-9D158259699C}" type="slidenum">
              <a:rPr lang="en-US" altLang="zh-CN" smtClean="0">
                <a:latin typeface="Arial" charset="0"/>
                <a:ea typeface="宋体" charset="-122"/>
              </a:rPr>
              <a:pPr/>
              <a:t>42</a:t>
            </a:fld>
            <a:endParaRPr lang="en-US" altLang="zh-CN" smtClean="0">
              <a:latin typeface="Arial" charset="0"/>
              <a:ea typeface="宋体" charset="-122"/>
            </a:endParaRPr>
          </a:p>
        </p:txBody>
      </p:sp>
      <p:sp>
        <p:nvSpPr>
          <p:cNvPr id="69634" name="Rectangle 2"/>
          <p:cNvSpPr>
            <a:spLocks noGrp="1" noRot="1" noChangeAspect="1" noChangeArrowheads="1" noTextEdit="1"/>
          </p:cNvSpPr>
          <p:nvPr>
            <p:ph type="sldImg"/>
          </p:nvPr>
        </p:nvSpPr>
        <p:spPr>
          <a:xfrm>
            <a:off x="992188" y="768350"/>
            <a:ext cx="5114925" cy="3836988"/>
          </a:xfrm>
          <a:ln/>
        </p:spPr>
      </p:sp>
      <p:sp>
        <p:nvSpPr>
          <p:cNvPr id="69635" name="Rectangle 3"/>
          <p:cNvSpPr>
            <a:spLocks noGrp="1" noChangeArrowheads="1"/>
          </p:cNvSpPr>
          <p:nvPr>
            <p:ph type="body" idx="1"/>
          </p:nvPr>
        </p:nvSpPr>
        <p:spPr>
          <a:xfrm>
            <a:off x="946150" y="4860925"/>
            <a:ext cx="5207000" cy="4605338"/>
          </a:xfrm>
          <a:noFill/>
          <a:ln/>
        </p:spPr>
        <p:txBody>
          <a:bodyPr/>
          <a:lstStyle/>
          <a:p>
            <a:pPr eaLnBrk="1" hangingPunct="1"/>
            <a:r>
              <a:rPr lang="en-US" altLang="zh-CN" smtClean="0">
                <a:latin typeface="Arial" charset="0"/>
                <a:ea typeface="宋体" charset="-122"/>
              </a:rPr>
              <a:t>KIT&gt;KIQ&gt;KII&gt;data</a:t>
            </a:r>
          </a:p>
          <a:p>
            <a:pPr eaLnBrk="1" hangingPunct="1"/>
            <a:r>
              <a:rPr lang="zh-CN" altLang="en-US" smtClean="0">
                <a:latin typeface="Arial" charset="0"/>
                <a:ea typeface="宋体" charset="-122"/>
              </a:rPr>
              <a:t>前苏联要采取进攻吗</a:t>
            </a:r>
            <a:r>
              <a:rPr lang="en-US" altLang="zh-CN" smtClean="0">
                <a:latin typeface="Arial" charset="0"/>
                <a:ea typeface="宋体" charset="-122"/>
              </a:rPr>
              <a:t>&gt;</a:t>
            </a:r>
            <a:r>
              <a:rPr lang="zh-CN" altLang="en-US" smtClean="0">
                <a:latin typeface="Arial" charset="0"/>
                <a:ea typeface="宋体" charset="-122"/>
              </a:rPr>
              <a:t>军人取消休假</a:t>
            </a:r>
            <a:r>
              <a:rPr lang="en-US" altLang="zh-CN" smtClean="0">
                <a:latin typeface="Arial" charset="0"/>
                <a:ea typeface="宋体" charset="-122"/>
              </a:rPr>
              <a:t>&gt;</a:t>
            </a:r>
            <a:r>
              <a:rPr lang="zh-CN" altLang="en-US" smtClean="0">
                <a:latin typeface="Arial" charset="0"/>
                <a:ea typeface="宋体" charset="-122"/>
              </a:rPr>
              <a:t>具体印证指标</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A5D5C866-4380-42E5-850F-6A1B9C30449F}" type="slidenum">
              <a:rPr lang="en-US" altLang="zh-CN" smtClean="0">
                <a:latin typeface="Arial" charset="0"/>
                <a:ea typeface="宋体" charset="-122"/>
              </a:rPr>
              <a:pPr/>
              <a:t>43</a:t>
            </a:fld>
            <a:endParaRPr lang="en-US" altLang="zh-CN" smtClean="0">
              <a:latin typeface="Arial" charset="0"/>
              <a:ea typeface="宋体" charset="-122"/>
            </a:endParaRPr>
          </a:p>
        </p:txBody>
      </p:sp>
      <p:sp>
        <p:nvSpPr>
          <p:cNvPr id="71682" name="Rectangle 2"/>
          <p:cNvSpPr>
            <a:spLocks noGrp="1" noRot="1" noChangeAspect="1" noChangeArrowheads="1" noTextEdit="1"/>
          </p:cNvSpPr>
          <p:nvPr>
            <p:ph type="sldImg"/>
          </p:nvPr>
        </p:nvSpPr>
        <p:spPr>
          <a:xfrm>
            <a:off x="992188" y="768350"/>
            <a:ext cx="5114925" cy="3836988"/>
          </a:xfrm>
          <a:ln/>
        </p:spPr>
      </p:sp>
      <p:sp>
        <p:nvSpPr>
          <p:cNvPr id="71683" name="Rectangle 3"/>
          <p:cNvSpPr>
            <a:spLocks noGrp="1" noChangeArrowheads="1"/>
          </p:cNvSpPr>
          <p:nvPr>
            <p:ph type="body" idx="1"/>
          </p:nvPr>
        </p:nvSpPr>
        <p:spPr>
          <a:xfrm>
            <a:off x="946150" y="4860925"/>
            <a:ext cx="5207000" cy="4605338"/>
          </a:xfrm>
          <a:noFill/>
          <a:ln/>
        </p:spPr>
        <p:txBody>
          <a:bodyPr/>
          <a:lstStyle/>
          <a:p>
            <a:pPr eaLnBrk="1" hangingPunct="1"/>
            <a:r>
              <a:rPr lang="en-US" altLang="zh-CN" smtClean="0">
                <a:latin typeface="Arial" charset="0"/>
                <a:ea typeface="宋体" charset="-122"/>
              </a:rPr>
              <a:t>04</a:t>
            </a:r>
            <a:r>
              <a:rPr lang="zh-CN" altLang="en-US" smtClean="0">
                <a:latin typeface="Arial" charset="0"/>
                <a:ea typeface="宋体" charset="-122"/>
              </a:rPr>
              <a:t>年</a:t>
            </a:r>
            <a:r>
              <a:rPr lang="en-US" altLang="zh-CN" smtClean="0">
                <a:latin typeface="Arial" charset="0"/>
                <a:ea typeface="宋体" charset="-122"/>
              </a:rPr>
              <a:t>SCIP</a:t>
            </a:r>
            <a:r>
              <a:rPr lang="zh-CN" altLang="en-US" smtClean="0">
                <a:latin typeface="Arial" charset="0"/>
                <a:ea typeface="宋体" charset="-122"/>
              </a:rPr>
              <a:t>中国地区仅</a:t>
            </a:r>
            <a:r>
              <a:rPr lang="en-US" altLang="zh-CN" smtClean="0">
                <a:latin typeface="Arial" charset="0"/>
                <a:ea typeface="宋体" charset="-122"/>
              </a:rPr>
              <a:t>IBM</a:t>
            </a:r>
            <a:r>
              <a:rPr lang="zh-CN" altLang="en-US" smtClean="0">
                <a:latin typeface="Arial" charset="0"/>
                <a:ea typeface="宋体" charset="-122"/>
              </a:rPr>
              <a:t>有一人参加</a:t>
            </a:r>
          </a:p>
          <a:p>
            <a:pPr eaLnBrk="1" hangingPunct="1"/>
            <a:r>
              <a:rPr lang="en-US" altLang="zh-CN" smtClean="0">
                <a:latin typeface="Arial" charset="0"/>
                <a:ea typeface="宋体" charset="-122"/>
              </a:rPr>
              <a:t>Sourcing intelligence: purchasing, logistics, competitors</a:t>
            </a:r>
          </a:p>
          <a:p>
            <a:pPr eaLnBrk="1" hangingPunct="1"/>
            <a:endParaRPr lang="en-US" altLang="zh-CN" smtClean="0">
              <a:latin typeface="Arial" charset="0"/>
              <a:ea typeface="宋体" charset="-122"/>
            </a:endParaRPr>
          </a:p>
          <a:p>
            <a:pPr eaLnBrk="1" hangingPunct="1"/>
            <a:endParaRPr lang="en-US" altLang="zh-CN" smtClean="0">
              <a:latin typeface="Arial" charset="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xfrm>
            <a:off x="992188" y="768350"/>
            <a:ext cx="5114925" cy="3836988"/>
          </a:xfrm>
          <a:ln/>
        </p:spPr>
      </p:sp>
      <p:sp>
        <p:nvSpPr>
          <p:cNvPr id="75778" name="Rectangle 3"/>
          <p:cNvSpPr>
            <a:spLocks noGrp="1" noChangeArrowheads="1"/>
          </p:cNvSpPr>
          <p:nvPr>
            <p:ph type="body" idx="1"/>
          </p:nvPr>
        </p:nvSpPr>
        <p:spPr>
          <a:xfrm>
            <a:off x="946150" y="4860925"/>
            <a:ext cx="5207000" cy="4605338"/>
          </a:xfrm>
          <a:noFill/>
          <a:ln/>
        </p:spPr>
        <p:txBody>
          <a:bodyPr/>
          <a:lstStyle/>
          <a:p>
            <a:r>
              <a:rPr lang="zh-CN" altLang="en-US" smtClean="0">
                <a:latin typeface="Arial" charset="0"/>
                <a:ea typeface="宋体" charset="-122"/>
              </a:rPr>
              <a:t>互联互通</a:t>
            </a:r>
            <a:r>
              <a:rPr lang="en-US" altLang="zh-CN" smtClean="0">
                <a:latin typeface="Arial" charset="0"/>
                <a:ea typeface="宋体" charset="-122"/>
              </a:rPr>
              <a:t>: </a:t>
            </a:r>
            <a:r>
              <a:rPr lang="zh-CN" altLang="en-US" smtClean="0">
                <a:latin typeface="Arial" charset="0"/>
                <a:ea typeface="宋体" charset="-122"/>
              </a:rPr>
              <a:t>电信和银行</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TextEdit="1"/>
          </p:cNvSpPr>
          <p:nvPr>
            <p:ph type="sldImg"/>
          </p:nvPr>
        </p:nvSpPr>
        <p:spPr>
          <a:xfrm>
            <a:off x="992188" y="768350"/>
            <a:ext cx="5114925" cy="3836988"/>
          </a:xfrm>
          <a:ln/>
        </p:spPr>
      </p:sp>
      <p:sp>
        <p:nvSpPr>
          <p:cNvPr id="97282" name="备注占位符 2"/>
          <p:cNvSpPr>
            <a:spLocks noGrp="1"/>
          </p:cNvSpPr>
          <p:nvPr>
            <p:ph type="body" idx="1"/>
          </p:nvPr>
        </p:nvSpPr>
        <p:spPr>
          <a:noFill/>
          <a:ln/>
        </p:spPr>
        <p:txBody>
          <a:bodyPr/>
          <a:lstStyle/>
          <a:p>
            <a:endParaRPr lang="zh-CN" altLang="en-US" smtClean="0">
              <a:latin typeface="Arial" charset="0"/>
              <a:ea typeface="宋体" charset="-122"/>
            </a:endParaRPr>
          </a:p>
        </p:txBody>
      </p:sp>
      <p:sp>
        <p:nvSpPr>
          <p:cNvPr id="97283" name="灯片编号占位符 3"/>
          <p:cNvSpPr>
            <a:spLocks noGrp="1"/>
          </p:cNvSpPr>
          <p:nvPr>
            <p:ph type="sldNum" sz="quarter" idx="5"/>
          </p:nvPr>
        </p:nvSpPr>
        <p:spPr>
          <a:noFill/>
        </p:spPr>
        <p:txBody>
          <a:bodyPr/>
          <a:lstStyle/>
          <a:p>
            <a:fld id="{92E25A76-3068-4722-AD3B-B6AFEE325A59}" type="slidenum">
              <a:rPr lang="en-US" altLang="zh-CN" smtClean="0">
                <a:latin typeface="Arial" charset="0"/>
                <a:ea typeface="宋体" charset="-122"/>
              </a:rPr>
              <a:pPr/>
              <a:t>66</a:t>
            </a:fld>
            <a:endParaRPr lang="en-US" altLang="zh-CN" smtClean="0">
              <a:latin typeface="Arial" charset="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C5A995F0-0147-4FB8-8C59-AF2D7350F45A}" type="slidenum">
              <a:rPr lang="en-US" altLang="zh-CN" smtClean="0">
                <a:latin typeface="Arial" charset="0"/>
                <a:ea typeface="宋体" charset="-122"/>
              </a:rPr>
              <a:pPr/>
              <a:t>86</a:t>
            </a:fld>
            <a:endParaRPr lang="en-US" altLang="zh-CN" smtClean="0">
              <a:latin typeface="Arial" charset="0"/>
              <a:ea typeface="宋体" charset="-122"/>
            </a:endParaRPr>
          </a:p>
        </p:txBody>
      </p:sp>
      <p:sp>
        <p:nvSpPr>
          <p:cNvPr id="119810" name="Rectangle 2"/>
          <p:cNvSpPr>
            <a:spLocks noGrp="1" noRot="1" noChangeAspect="1" noChangeArrowheads="1" noTextEdit="1"/>
          </p:cNvSpPr>
          <p:nvPr>
            <p:ph type="sldImg"/>
          </p:nvPr>
        </p:nvSpPr>
        <p:spPr>
          <a:xfrm>
            <a:off x="1004888" y="776288"/>
            <a:ext cx="5094287" cy="3821112"/>
          </a:xfrm>
          <a:ln/>
        </p:spPr>
      </p:sp>
      <p:sp>
        <p:nvSpPr>
          <p:cNvPr id="119811" name="Rectangle 3"/>
          <p:cNvSpPr>
            <a:spLocks noGrp="1" noChangeArrowheads="1"/>
          </p:cNvSpPr>
          <p:nvPr>
            <p:ph type="body" idx="1"/>
          </p:nvPr>
        </p:nvSpPr>
        <p:spPr>
          <a:xfrm>
            <a:off x="946150" y="4860925"/>
            <a:ext cx="5207000" cy="4605338"/>
          </a:xfrm>
          <a:noFill/>
          <a:ln/>
        </p:spPr>
        <p:txBody>
          <a:bodyPr lIns="94697" tIns="47348" rIns="94697" bIns="47348"/>
          <a:lstStyle/>
          <a:p>
            <a:pPr eaLnBrk="1" hangingPunct="1"/>
            <a:endParaRPr lang="zh-CN" altLang="zh-CN" smtClean="0">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F8737F1F-47F6-4548-9B75-7A6F3CE9095B}" type="slidenum">
              <a:rPr lang="en-US" altLang="zh-CN" smtClean="0">
                <a:latin typeface="Arial" charset="0"/>
                <a:ea typeface="宋体" charset="-122"/>
              </a:rPr>
              <a:pPr/>
              <a:t>25</a:t>
            </a:fld>
            <a:endParaRPr lang="en-US" altLang="zh-CN" smtClean="0">
              <a:latin typeface="Arial" charset="0"/>
              <a:ea typeface="宋体" charset="-122"/>
            </a:endParaRPr>
          </a:p>
        </p:txBody>
      </p:sp>
      <p:sp>
        <p:nvSpPr>
          <p:cNvPr id="4403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F4996D9C-381B-4693-A84D-FADF145BC6C6}" type="slidenum">
              <a:rPr lang="en-US" altLang="zh-CN" sz="1300"/>
              <a:pPr algn="r" defTabSz="990600"/>
              <a:t>25</a:t>
            </a:fld>
            <a:endParaRPr lang="en-US" altLang="zh-CN" sz="1300"/>
          </a:p>
        </p:txBody>
      </p:sp>
      <p:sp>
        <p:nvSpPr>
          <p:cNvPr id="44035" name="Rectangle 2"/>
          <p:cNvSpPr>
            <a:spLocks noGrp="1" noRot="1" noChangeAspect="1" noChangeArrowheads="1" noTextEdit="1"/>
          </p:cNvSpPr>
          <p:nvPr>
            <p:ph type="sldImg"/>
          </p:nvPr>
        </p:nvSpPr>
        <p:spPr>
          <a:xfrm>
            <a:off x="992188" y="768350"/>
            <a:ext cx="5114925" cy="3836988"/>
          </a:xfrm>
          <a:ln/>
        </p:spPr>
      </p:sp>
      <p:sp>
        <p:nvSpPr>
          <p:cNvPr id="44036" name="Rectangle 3"/>
          <p:cNvSpPr>
            <a:spLocks noGrp="1" noChangeArrowheads="1"/>
          </p:cNvSpPr>
          <p:nvPr>
            <p:ph type="body" idx="1"/>
          </p:nvPr>
        </p:nvSpPr>
        <p:spPr>
          <a:xfrm>
            <a:off x="946150" y="4862513"/>
            <a:ext cx="5207000" cy="4603750"/>
          </a:xfrm>
          <a:noFill/>
          <a:ln/>
        </p:spPr>
        <p:txBody>
          <a:bodyPr/>
          <a:lstStyle/>
          <a:p>
            <a:pPr eaLnBrk="1" hangingPunct="1"/>
            <a:r>
              <a:rPr lang="zh-CN" altLang="en-US" smtClean="0">
                <a:latin typeface="Arial" charset="0"/>
                <a:ea typeface="宋体" charset="-122"/>
              </a:rPr>
              <a:t>产品：决策方案、竞争对手档案、简报</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0EBF23BD-89D3-4648-84A7-081A0492769D}" type="slidenum">
              <a:rPr lang="en-US" altLang="zh-CN" smtClean="0">
                <a:latin typeface="Arial" charset="0"/>
                <a:ea typeface="宋体" charset="-122"/>
              </a:rPr>
              <a:pPr/>
              <a:t>27</a:t>
            </a:fld>
            <a:endParaRPr lang="en-US" altLang="zh-CN" smtClean="0">
              <a:latin typeface="Arial" charset="0"/>
              <a:ea typeface="宋体" charset="-122"/>
            </a:endParaRPr>
          </a:p>
        </p:txBody>
      </p:sp>
      <p:sp>
        <p:nvSpPr>
          <p:cNvPr id="47106" name="Rectangle 2"/>
          <p:cNvSpPr>
            <a:spLocks noGrp="1" noRot="1" noChangeArrowheads="1" noTextEdit="1"/>
          </p:cNvSpPr>
          <p:nvPr>
            <p:ph type="sldImg"/>
          </p:nvPr>
        </p:nvSpPr>
        <p:spPr>
          <a:xfrm>
            <a:off x="992188" y="768350"/>
            <a:ext cx="5114925" cy="3836988"/>
          </a:xfrm>
          <a:ln/>
        </p:spPr>
      </p:sp>
      <p:sp>
        <p:nvSpPr>
          <p:cNvPr id="47107" name="Rectangle 3"/>
          <p:cNvSpPr>
            <a:spLocks noGrp="1" noChangeArrowheads="1"/>
          </p:cNvSpPr>
          <p:nvPr>
            <p:ph type="body" idx="1"/>
          </p:nvPr>
        </p:nvSpPr>
        <p:spPr>
          <a:noFill/>
          <a:ln/>
        </p:spPr>
        <p:txBody>
          <a:bodyPr/>
          <a:lstStyle/>
          <a:p>
            <a:r>
              <a:rPr lang="en-US" altLang="zh-CN" smtClean="0">
                <a:latin typeface="Arial" charset="0"/>
                <a:ea typeface="宋体" charset="-122"/>
              </a:rPr>
              <a:t>KIT</a:t>
            </a:r>
            <a:r>
              <a:rPr lang="zh-CN" altLang="en-US" smtClean="0">
                <a:latin typeface="Arial" charset="0"/>
                <a:ea typeface="宋体" charset="-122"/>
              </a:rPr>
              <a:t>，</a:t>
            </a:r>
            <a:r>
              <a:rPr lang="en-US" altLang="zh-CN" smtClean="0">
                <a:latin typeface="Arial" charset="0"/>
                <a:ea typeface="宋体" charset="-122"/>
              </a:rPr>
              <a:t>KIQ</a:t>
            </a:r>
            <a:r>
              <a:rPr lang="zh-CN" altLang="en-US" smtClean="0">
                <a:latin typeface="Arial" charset="0"/>
                <a:ea typeface="宋体" charset="-122"/>
              </a:rPr>
              <a:t>，</a:t>
            </a:r>
            <a:r>
              <a:rPr lang="en-US" altLang="zh-CN" smtClean="0">
                <a:latin typeface="Arial" charset="0"/>
                <a:ea typeface="宋体" charset="-122"/>
              </a:rPr>
              <a:t>KII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4DF6ABA7-3EE6-4FC1-9E52-6D9256394D7C}" type="slidenum">
              <a:rPr lang="en-US" altLang="zh-CN" smtClean="0">
                <a:latin typeface="Arial" charset="0"/>
                <a:ea typeface="宋体" charset="-122"/>
              </a:rPr>
              <a:pPr/>
              <a:t>28</a:t>
            </a:fld>
            <a:endParaRPr lang="en-US" altLang="zh-CN" smtClean="0">
              <a:latin typeface="Arial" charset="0"/>
              <a:ea typeface="宋体" charset="-122"/>
            </a:endParaRPr>
          </a:p>
        </p:txBody>
      </p:sp>
      <p:sp>
        <p:nvSpPr>
          <p:cNvPr id="49154" name="Rectangle 2"/>
          <p:cNvSpPr>
            <a:spLocks noGrp="1" noRo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2513"/>
            <a:ext cx="5207000" cy="4603750"/>
          </a:xfrm>
          <a:noFill/>
          <a:ln/>
        </p:spPr>
        <p:txBody>
          <a:bodyPr/>
          <a:lstStyle/>
          <a:p>
            <a:r>
              <a:rPr lang="zh-CN" altLang="en-US" smtClean="0">
                <a:latin typeface="Arial" charset="0"/>
                <a:ea typeface="宋体" charset="-122"/>
              </a:rPr>
              <a:t>按照企业现有职能部门和结构建立，以此为依托，将每一职能部门作为一个子系统。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4458A6A-8D53-4497-885B-5D0454F82EEF}" type="slidenum">
              <a:rPr lang="en-US" altLang="zh-CN" smtClean="0">
                <a:latin typeface="Arial" charset="0"/>
                <a:ea typeface="宋体" charset="-122"/>
              </a:rPr>
              <a:pPr/>
              <a:t>29</a:t>
            </a:fld>
            <a:endParaRPr lang="en-US" altLang="zh-CN" smtClean="0">
              <a:latin typeface="Arial" charset="0"/>
              <a:ea typeface="宋体" charset="-122"/>
            </a:endParaRPr>
          </a:p>
        </p:txBody>
      </p:sp>
      <p:sp>
        <p:nvSpPr>
          <p:cNvPr id="51202" name="Rectangle 2"/>
          <p:cNvSpPr>
            <a:spLocks noGrp="1" noRot="1" noChangeArrowheads="1" noTextEdit="1"/>
          </p:cNvSpPr>
          <p:nvPr>
            <p:ph type="sldImg"/>
          </p:nvPr>
        </p:nvSpPr>
        <p:spPr>
          <a:xfrm>
            <a:off x="992188" y="768350"/>
            <a:ext cx="5114925" cy="3836988"/>
          </a:xfrm>
          <a:ln/>
        </p:spPr>
      </p:sp>
      <p:sp>
        <p:nvSpPr>
          <p:cNvPr id="51203" name="Rectangle 3"/>
          <p:cNvSpPr>
            <a:spLocks noGrp="1" noChangeArrowheads="1"/>
          </p:cNvSpPr>
          <p:nvPr>
            <p:ph type="body" idx="1"/>
          </p:nvPr>
        </p:nvSpPr>
        <p:spPr>
          <a:xfrm>
            <a:off x="946150" y="4862513"/>
            <a:ext cx="5207000" cy="4603750"/>
          </a:xfrm>
          <a:noFill/>
          <a:ln/>
        </p:spPr>
        <p:txBody>
          <a:bodyPr/>
          <a:lstStyle/>
          <a:p>
            <a:r>
              <a:rPr lang="zh-CN" altLang="en-US" smtClean="0">
                <a:latin typeface="Arial" charset="0"/>
                <a:ea typeface="宋体" charset="-122"/>
              </a:rPr>
              <a:t>企业内外的情报收集，处理和分析等有情报中心统一完成，情报产品有中心统一提供</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942A221A-DF0A-4DE4-9405-AA7616C67DC5}" type="slidenum">
              <a:rPr lang="en-US" altLang="zh-CN" smtClean="0">
                <a:latin typeface="Arial" charset="0"/>
                <a:ea typeface="宋体" charset="-122"/>
              </a:rPr>
              <a:pPr/>
              <a:t>30</a:t>
            </a:fld>
            <a:endParaRPr lang="en-US" altLang="zh-CN" smtClean="0">
              <a:latin typeface="Arial" charset="0"/>
              <a:ea typeface="宋体" charset="-122"/>
            </a:endParaRPr>
          </a:p>
        </p:txBody>
      </p:sp>
      <p:sp>
        <p:nvSpPr>
          <p:cNvPr id="53250" name="Rectangle 2"/>
          <p:cNvSpPr>
            <a:spLocks noGrp="1" noRot="1" noChangeArrowheads="1" noTextEdit="1"/>
          </p:cNvSpPr>
          <p:nvPr>
            <p:ph type="sldImg"/>
          </p:nvPr>
        </p:nvSpPr>
        <p:spPr>
          <a:xfrm>
            <a:off x="992188" y="768350"/>
            <a:ext cx="5114925" cy="3836988"/>
          </a:xfrm>
          <a:ln/>
        </p:spPr>
      </p:sp>
      <p:sp>
        <p:nvSpPr>
          <p:cNvPr id="53251" name="Rectangle 3"/>
          <p:cNvSpPr>
            <a:spLocks noGrp="1" noChangeArrowheads="1"/>
          </p:cNvSpPr>
          <p:nvPr>
            <p:ph type="body" idx="1"/>
          </p:nvPr>
        </p:nvSpPr>
        <p:spPr>
          <a:xfrm>
            <a:off x="946150" y="4862513"/>
            <a:ext cx="5207000" cy="4603750"/>
          </a:xfrm>
          <a:noFill/>
          <a:ln/>
        </p:spPr>
        <p:txBody>
          <a:bodyPr/>
          <a:lstStyle/>
          <a:p>
            <a:r>
              <a:rPr lang="zh-CN" altLang="en-US" smtClean="0">
                <a:latin typeface="Arial" charset="0"/>
                <a:ea typeface="宋体" charset="-122"/>
              </a:rPr>
              <a:t>以涉及竞争情报最多的重点职能部门作为竞争情报的核心建立</a:t>
            </a:r>
            <a:r>
              <a:rPr lang="en-US" altLang="zh-CN" smtClean="0">
                <a:latin typeface="Arial" charset="0"/>
                <a:ea typeface="宋体" charset="-122"/>
              </a:rPr>
              <a:t>CIS</a:t>
            </a:r>
            <a:r>
              <a:rPr lang="zh-CN" altLang="en-US" smtClean="0">
                <a:latin typeface="Arial" charset="0"/>
                <a:ea typeface="宋体" charset="-122"/>
              </a:rPr>
              <a:t>。如营销部、企划部。</a:t>
            </a:r>
          </a:p>
          <a:p>
            <a:endParaRPr lang="en-US" altLang="zh-CN" smtClean="0">
              <a:latin typeface="Arial" charset="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D2A21A66-3E2B-4A0F-96E8-5417DE45D062}" type="slidenum">
              <a:rPr lang="en-US" altLang="zh-CN" smtClean="0">
                <a:latin typeface="Arial" charset="0"/>
                <a:ea typeface="宋体" charset="-122"/>
              </a:rPr>
              <a:pPr/>
              <a:t>31</a:t>
            </a:fld>
            <a:endParaRPr lang="en-US" altLang="zh-CN" smtClean="0">
              <a:latin typeface="Arial" charset="0"/>
              <a:ea typeface="宋体" charset="-122"/>
            </a:endParaRPr>
          </a:p>
        </p:txBody>
      </p:sp>
      <p:sp>
        <p:nvSpPr>
          <p:cNvPr id="55298" name="Rectangle 2"/>
          <p:cNvSpPr>
            <a:spLocks noGrp="1" noRot="1" noChangeArrowheads="1" noTextEdit="1"/>
          </p:cNvSpPr>
          <p:nvPr>
            <p:ph type="sldImg"/>
          </p:nvPr>
        </p:nvSpPr>
        <p:spPr>
          <a:xfrm>
            <a:off x="992188" y="768350"/>
            <a:ext cx="5114925" cy="3836988"/>
          </a:xfrm>
          <a:ln/>
        </p:spPr>
      </p:sp>
      <p:sp>
        <p:nvSpPr>
          <p:cNvPr id="55299" name="Rectangle 3"/>
          <p:cNvSpPr>
            <a:spLocks noGrp="1" noChangeArrowheads="1"/>
          </p:cNvSpPr>
          <p:nvPr>
            <p:ph type="body" idx="1"/>
          </p:nvPr>
        </p:nvSpPr>
        <p:spPr>
          <a:xfrm>
            <a:off x="946150" y="4862513"/>
            <a:ext cx="5207000" cy="4603750"/>
          </a:xfrm>
          <a:noFill/>
          <a:ln/>
        </p:spPr>
        <p:txBody>
          <a:bodyPr/>
          <a:lstStyle/>
          <a:p>
            <a:r>
              <a:rPr lang="zh-CN" altLang="en-US" smtClean="0">
                <a:latin typeface="Arial" charset="0"/>
                <a:ea typeface="宋体" charset="-122"/>
              </a:rPr>
              <a:t>建立一个独立经营、自负盈亏、收支平衡的竞争情报部门。</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8DF434BB-B648-4A8C-92F8-C27D06DD44A2}" type="slidenum">
              <a:rPr lang="en-US" altLang="zh-CN" smtClean="0">
                <a:latin typeface="Arial" charset="0"/>
                <a:ea typeface="宋体" charset="-122"/>
              </a:rPr>
              <a:pPr/>
              <a:t>34</a:t>
            </a:fld>
            <a:endParaRPr lang="en-US" altLang="zh-CN" smtClean="0">
              <a:latin typeface="Arial" charset="0"/>
              <a:ea typeface="宋体" charset="-122"/>
            </a:endParaRPr>
          </a:p>
        </p:txBody>
      </p:sp>
      <p:sp>
        <p:nvSpPr>
          <p:cNvPr id="59394" name="Rectangle 2"/>
          <p:cNvSpPr>
            <a:spLocks noGrp="1" noRot="1" noChangeArrowheads="1" noTextEdit="1"/>
          </p:cNvSpPr>
          <p:nvPr>
            <p:ph type="sldImg"/>
          </p:nvPr>
        </p:nvSpPr>
        <p:spPr>
          <a:xfrm>
            <a:off x="992188" y="768350"/>
            <a:ext cx="5114925" cy="3836988"/>
          </a:xfrm>
          <a:ln/>
        </p:spPr>
      </p:sp>
      <p:sp>
        <p:nvSpPr>
          <p:cNvPr id="59395" name="Rectangle 3"/>
          <p:cNvSpPr>
            <a:spLocks noGrp="1" noChangeArrowheads="1"/>
          </p:cNvSpPr>
          <p:nvPr>
            <p:ph type="body" idx="1"/>
          </p:nvPr>
        </p:nvSpPr>
        <p:spPr>
          <a:noFill/>
          <a:ln/>
        </p:spPr>
        <p:txBody>
          <a:bodyPr/>
          <a:lstStyle/>
          <a:p>
            <a:r>
              <a:rPr lang="zh-CN" altLang="en-US" smtClean="0">
                <a:latin typeface="Arial" charset="0"/>
                <a:ea typeface="宋体" charset="-122"/>
              </a:rPr>
              <a:t>我们的情报人员在使用原始的采集方式也就是全人工参与的采集方式时所面临的问题和烦恼，随着信息时代的到来，我们面临的信息量是非常大的</a:t>
            </a:r>
          </a:p>
          <a:p>
            <a:r>
              <a:rPr lang="zh-CN" altLang="en-US" smtClean="0">
                <a:latin typeface="Arial" charset="0"/>
                <a:ea typeface="宋体" charset="-122"/>
              </a:rPr>
              <a:t>包括企业内部的办公系统、光盘文件和纸质文件，还有一个重要的情报来源是互联网，经过权威机构的调查发现</a:t>
            </a:r>
            <a:r>
              <a:rPr lang="en-US" altLang="zh-CN" smtClean="0">
                <a:latin typeface="Arial" charset="0"/>
                <a:ea typeface="宋体" charset="-122"/>
              </a:rPr>
              <a:t>60%-70%</a:t>
            </a:r>
            <a:r>
              <a:rPr lang="zh-CN" altLang="en-US" smtClean="0">
                <a:latin typeface="Arial" charset="0"/>
                <a:ea typeface="宋体" charset="-122"/>
              </a:rPr>
              <a:t>的有价值的情报都是来源于互联网，</a:t>
            </a:r>
          </a:p>
          <a:p>
            <a:r>
              <a:rPr lang="zh-CN" altLang="en-US" smtClean="0">
                <a:latin typeface="Arial" charset="0"/>
                <a:ea typeface="宋体" charset="-122"/>
              </a:rPr>
              <a:t>我们很希望借助信息手段来为我们解决这三方面的问题，从而将我们的情报人员从这些繁重的工作中解放出来，去完成更多的有价值的工作</a:t>
            </a:r>
          </a:p>
          <a:p>
            <a:r>
              <a:rPr lang="zh-CN" altLang="en-US" smtClean="0">
                <a:latin typeface="Arial" charset="0"/>
                <a:ea typeface="宋体" charset="-122"/>
              </a:rPr>
              <a:t>在这个背景下竞争情报系统就应运而生了</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74783B8D-0DC9-4C6C-9FF3-CFB627F85D60}" type="slidenum">
              <a:rPr lang="en-US" altLang="zh-CN" smtClean="0">
                <a:latin typeface="Arial" charset="0"/>
                <a:ea typeface="宋体" charset="-122"/>
              </a:rPr>
              <a:pPr/>
              <a:t>38</a:t>
            </a:fld>
            <a:endParaRPr lang="en-US" altLang="zh-CN" smtClean="0">
              <a:latin typeface="Arial" charset="0"/>
              <a:ea typeface="宋体" charset="-122"/>
            </a:endParaRPr>
          </a:p>
        </p:txBody>
      </p:sp>
      <p:sp>
        <p:nvSpPr>
          <p:cNvPr id="64514" name="Rectangle 2"/>
          <p:cNvSpPr>
            <a:spLocks noGrp="1" noRot="1" noChangeAspect="1" noChangeArrowheads="1" noTextEdit="1"/>
          </p:cNvSpPr>
          <p:nvPr>
            <p:ph type="sldImg"/>
          </p:nvPr>
        </p:nvSpPr>
        <p:spPr>
          <a:xfrm>
            <a:off x="992188" y="768350"/>
            <a:ext cx="5114925" cy="3836988"/>
          </a:xfrm>
          <a:ln/>
        </p:spPr>
      </p:sp>
      <p:sp>
        <p:nvSpPr>
          <p:cNvPr id="64515" name="Rectangle 3"/>
          <p:cNvSpPr>
            <a:spLocks noGrp="1" noChangeArrowheads="1"/>
          </p:cNvSpPr>
          <p:nvPr>
            <p:ph type="body" idx="1"/>
          </p:nvPr>
        </p:nvSpPr>
        <p:spPr>
          <a:xfrm>
            <a:off x="946150" y="4860925"/>
            <a:ext cx="5207000" cy="4605338"/>
          </a:xfrm>
          <a:noFill/>
          <a:ln/>
        </p:spPr>
        <p:txBody>
          <a:bodyPr/>
          <a:lstStyle/>
          <a:p>
            <a:pPr eaLnBrk="1" hangingPunct="1"/>
            <a:endParaRPr lang="en-US" altLang="zh-CN" smtClean="0">
              <a:latin typeface="Arial" charset="0"/>
              <a:ea typeface="宋体" charset="-122"/>
            </a:endParaRPr>
          </a:p>
          <a:p>
            <a:pPr eaLnBrk="1" hangingPunct="1"/>
            <a:endParaRPr lang="en-US" altLang="zh-CN" smtClean="0">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14600" y="3962400"/>
            <a:ext cx="5638800" cy="1295400"/>
          </a:xfrm>
        </p:spPr>
        <p:txBody>
          <a:bodyPr/>
          <a:lstStyle>
            <a:lvl1pPr>
              <a:lnSpc>
                <a:spcPct val="80000"/>
              </a:lnSpc>
              <a:defRPr sz="4000"/>
            </a:lvl1pPr>
          </a:lstStyle>
          <a:p>
            <a:r>
              <a:rPr lang="zh-CN" altLang="en-US"/>
              <a:t>单击此处编辑母版标题样式</a:t>
            </a:r>
          </a:p>
        </p:txBody>
      </p:sp>
      <p:sp>
        <p:nvSpPr>
          <p:cNvPr id="5123" name="Rectangle 3"/>
          <p:cNvSpPr>
            <a:spLocks noGrp="1" noChangeArrowheads="1"/>
          </p:cNvSpPr>
          <p:nvPr>
            <p:ph type="subTitle" idx="1"/>
          </p:nvPr>
        </p:nvSpPr>
        <p:spPr>
          <a:xfrm>
            <a:off x="2514600" y="5486400"/>
            <a:ext cx="5638800" cy="609600"/>
          </a:xfrm>
        </p:spPr>
        <p:txBody>
          <a:bodyPr/>
          <a:lstStyle>
            <a:lvl1pPr marL="0" indent="0">
              <a:buFontTx/>
              <a:buNone/>
              <a:defRPr sz="2800"/>
            </a:lvl1pPr>
          </a:lstStyle>
          <a:p>
            <a:r>
              <a:rPr lang="zh-CN" altLang="en-US"/>
              <a:t>单击此处编辑母版副标题样式</a:t>
            </a:r>
          </a:p>
        </p:txBody>
      </p:sp>
      <p:sp>
        <p:nvSpPr>
          <p:cNvPr id="4" name="Rectangle 4"/>
          <p:cNvSpPr>
            <a:spLocks noGrp="1" noChangeArrowheads="1"/>
          </p:cNvSpPr>
          <p:nvPr>
            <p:ph type="dt" sz="half" idx="10"/>
          </p:nvPr>
        </p:nvSpPr>
        <p:spPr>
          <a:xfrm>
            <a:off x="228600" y="6248400"/>
            <a:ext cx="1905000" cy="457200"/>
          </a:xfrm>
        </p:spPr>
        <p:txBody>
          <a:bodyPr/>
          <a:lstStyle>
            <a:lvl1pPr algn="l">
              <a:defRPr/>
            </a:lvl1pPr>
          </a:lstStyle>
          <a:p>
            <a:pPr>
              <a:defRPr/>
            </a:pPr>
            <a:fld id="{F0971A4F-A2F2-4490-ACD8-DDCF6982ABA2}" type="datetime1">
              <a:rPr lang="zh-CN" altLang="en-US"/>
              <a:pPr>
                <a:defRPr/>
              </a:pPr>
              <a:t>2016/9/11</a:t>
            </a:fld>
            <a:endParaRPr lang="en-US" altLang="zh-CN"/>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1BC337D6-E853-459D-8E48-6B452711EB93}"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A65F46FC-C81B-46D9-8B3D-A969253F3429}" type="datetime1">
              <a:rPr lang="zh-CN" altLang="en-US"/>
              <a:pPr>
                <a:defRPr/>
              </a:pPr>
              <a:t>2016/9/11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C4355C2-D565-4E2D-A9CD-1D21556AFB61}"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2250" y="90488"/>
            <a:ext cx="203835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0488"/>
            <a:ext cx="596265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5D93B53-01E7-4902-8CCF-122EA87A7DB5}" type="datetime1">
              <a:rPr lang="zh-CN" altLang="en-US"/>
              <a:pPr>
                <a:defRPr/>
              </a:pPr>
              <a:t>2016/9/11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BE11A70-6C3D-406E-B960-A8AD6FFBC120}"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90800" y="90488"/>
            <a:ext cx="6019800" cy="11906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153400" cy="4572000"/>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DA6AA2A6-9097-4261-8560-12BD019808C3}" type="datetime1">
              <a:rPr lang="zh-CN" altLang="en-US"/>
              <a:pPr>
                <a:defRPr/>
              </a:pPr>
              <a:t>2016/9/11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6753F13-A0DA-43E7-B876-503E5ECDB097}"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2590800" y="90488"/>
            <a:ext cx="6019800" cy="119062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371600"/>
            <a:ext cx="40005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10100" y="1371600"/>
            <a:ext cx="40005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733800"/>
            <a:ext cx="40005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10100" y="3733800"/>
            <a:ext cx="4000500" cy="2209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73068648-79EC-4A1C-9930-2C2A7EE0E859}" type="datetime1">
              <a:rPr lang="zh-CN" altLang="en-US"/>
              <a:pPr>
                <a:defRPr/>
              </a:pPr>
              <a:t>2016/9/11</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0A447B6-ABD5-470F-A43E-B158FFBA5103}"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E1C44C6E-76CD-4259-9D7A-2E1DF458DCBC}" type="datetime1">
              <a:rPr lang="zh-CN" altLang="en-US"/>
              <a:pPr>
                <a:defRPr/>
              </a:pPr>
              <a:t>2016/9/11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708DC17-83F8-4220-A5A3-AEBE0480312C}"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89B1B5E0-F862-4432-8101-1405C8391C38}" type="datetime1">
              <a:rPr lang="zh-CN" altLang="en-US"/>
              <a:pPr>
                <a:defRPr/>
              </a:pPr>
              <a:t>2016/9/11</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983DE5C-1738-44FE-8CD3-79505FFF76F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01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33231D80-015A-4BAF-A131-0BD876CE5044}" type="datetime1">
              <a:rPr lang="zh-CN" altLang="en-US"/>
              <a:pPr>
                <a:defRPr/>
              </a:pPr>
              <a:t>2016/9/11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543F339-F784-4573-84C2-1C26ACD1511C}"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42AEE0C6-D3C1-4808-BAFC-D1FF91A3C09C}" type="datetime1">
              <a:rPr lang="zh-CN" altLang="en-US"/>
              <a:pPr>
                <a:defRPr/>
              </a:pPr>
              <a:t>2016/9/11</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4B252D34-606C-4A08-87C5-B1C07D19DB37}"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118E1EC7-02C3-413C-A20F-5F58E3FAFA62}" type="datetime1">
              <a:rPr lang="zh-CN" altLang="en-US"/>
              <a:pPr>
                <a:defRPr/>
              </a:pPr>
              <a:t>2016/9/11</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9C3A3BB-9D19-4C1A-8FF5-5E7AB5729DC8}"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30F975-E7BD-4DAC-B663-76277FFB94AB}" type="datetime1">
              <a:rPr lang="zh-CN" altLang="en-US"/>
              <a:pPr>
                <a:defRPr/>
              </a:pPr>
              <a:t>2016/9/11</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E2D1537-DC48-4DD4-B188-02BCBBD007FD}"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FE842B2E-266E-4211-80A0-A9A6B554E99C}" type="datetime1">
              <a:rPr lang="zh-CN" altLang="en-US"/>
              <a:pPr>
                <a:defRPr/>
              </a:pPr>
              <a:t>2016/9/11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84DEA7B-FEED-4DE8-8CA6-BDD8BE16DF98}"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71AB6DB8-2DCA-4FD1-AC76-EBBA720E5414}" type="datetime1">
              <a:rPr lang="zh-CN" altLang="en-US"/>
              <a:pPr>
                <a:defRPr/>
              </a:pPr>
              <a:t>2016/9/11</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D7C0F8D-0F7E-452B-88D2-B6BEF87DD81E}"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2590800" y="90488"/>
            <a:ext cx="6019800" cy="1190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8787" name="Rectangle 3"/>
          <p:cNvSpPr>
            <a:spLocks noGrp="1" noChangeArrowheads="1"/>
          </p:cNvSpPr>
          <p:nvPr>
            <p:ph type="body" idx="1"/>
          </p:nvPr>
        </p:nvSpPr>
        <p:spPr bwMode="auto">
          <a:xfrm>
            <a:off x="457200" y="1371600"/>
            <a:ext cx="8153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0" name="Rectangle 4"/>
          <p:cNvSpPr>
            <a:spLocks noGrp="1" noChangeArrowheads="1"/>
          </p:cNvSpPr>
          <p:nvPr>
            <p:ph type="dt" sz="half" idx="2"/>
          </p:nvPr>
        </p:nvSpPr>
        <p:spPr bwMode="auto">
          <a:xfrm>
            <a:off x="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ea typeface="宋体" pitchFamily="2" charset="-122"/>
              </a:defRPr>
            </a:lvl1pPr>
          </a:lstStyle>
          <a:p>
            <a:pPr>
              <a:defRPr/>
            </a:pPr>
            <a:fld id="{2FEAC141-24E1-4E29-B20A-4884E07E8145}" type="datetime1">
              <a:rPr lang="zh-CN" altLang="en-US"/>
              <a:pPr>
                <a:defRPr/>
              </a:pPr>
              <a:t>2016/9/11</a:t>
            </a:fld>
            <a:endParaRPr lang="en-US" altLang="zh-CN"/>
          </a:p>
        </p:txBody>
      </p:sp>
      <p:sp>
        <p:nvSpPr>
          <p:cNvPr id="4101" name="Rectangle 5"/>
          <p:cNvSpPr>
            <a:spLocks noGrp="1" noChangeArrowheads="1"/>
          </p:cNvSpPr>
          <p:nvPr>
            <p:ph type="ftr" sz="quarter" idx="3"/>
          </p:nvPr>
        </p:nvSpPr>
        <p:spPr bwMode="auto">
          <a:xfrm>
            <a:off x="34925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ea typeface="宋体" pitchFamily="2" charset="-122"/>
              </a:defRPr>
            </a:lvl1pPr>
          </a:lstStyle>
          <a:p>
            <a:pPr>
              <a:defRPr/>
            </a:pPr>
            <a:endParaRPr lang="en-US" altLang="zh-CN"/>
          </a:p>
          <a:p>
            <a:pPr>
              <a:defRPr/>
            </a:pPr>
            <a:endParaRPr lang="en-US" altLang="zh-CN"/>
          </a:p>
        </p:txBody>
      </p:sp>
      <p:sp>
        <p:nvSpPr>
          <p:cNvPr id="4102" name="Rectangle 6"/>
          <p:cNvSpPr>
            <a:spLocks noGrp="1" noChangeArrowheads="1"/>
          </p:cNvSpPr>
          <p:nvPr>
            <p:ph type="sldNum" sz="quarter" idx="4"/>
          </p:nvPr>
        </p:nvSpPr>
        <p:spPr bwMode="auto">
          <a:xfrm>
            <a:off x="7667625"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ea typeface="宋体" pitchFamily="2" charset="-122"/>
              </a:defRPr>
            </a:lvl1pPr>
          </a:lstStyle>
          <a:p>
            <a:pPr>
              <a:defRPr/>
            </a:pPr>
            <a:fld id="{8A55EA8D-07A0-43A7-B730-1DEF3A5FB17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Lst>
  <p:hf hdr="0"/>
  <p:txStyles>
    <p:titleStyle>
      <a:lvl1pPr algn="r" rtl="0" eaLnBrk="0" fontAlgn="base" hangingPunct="0">
        <a:spcBef>
          <a:spcPct val="0"/>
        </a:spcBef>
        <a:spcAft>
          <a:spcPct val="0"/>
        </a:spcAft>
        <a:defRPr sz="3600" b="1">
          <a:solidFill>
            <a:schemeClr val="tx2"/>
          </a:solidFill>
          <a:latin typeface="+mj-lt"/>
          <a:ea typeface="+mj-ea"/>
          <a:cs typeface="华文细黑"/>
        </a:defRPr>
      </a:lvl1pPr>
      <a:lvl2pPr algn="r" rtl="0" eaLnBrk="0" fontAlgn="base" hangingPunct="0">
        <a:spcBef>
          <a:spcPct val="0"/>
        </a:spcBef>
        <a:spcAft>
          <a:spcPct val="0"/>
        </a:spcAft>
        <a:defRPr sz="3600" b="1">
          <a:solidFill>
            <a:schemeClr val="tx2"/>
          </a:solidFill>
          <a:latin typeface="Tahoma" pitchFamily="34" charset="0"/>
          <a:ea typeface="华文细黑" pitchFamily="2" charset="-122"/>
          <a:cs typeface="华文细黑"/>
        </a:defRPr>
      </a:lvl2pPr>
      <a:lvl3pPr algn="r" rtl="0" eaLnBrk="0" fontAlgn="base" hangingPunct="0">
        <a:spcBef>
          <a:spcPct val="0"/>
        </a:spcBef>
        <a:spcAft>
          <a:spcPct val="0"/>
        </a:spcAft>
        <a:defRPr sz="3600" b="1">
          <a:solidFill>
            <a:schemeClr val="tx2"/>
          </a:solidFill>
          <a:latin typeface="Tahoma" pitchFamily="34" charset="0"/>
          <a:ea typeface="华文细黑" pitchFamily="2" charset="-122"/>
          <a:cs typeface="华文细黑"/>
        </a:defRPr>
      </a:lvl3pPr>
      <a:lvl4pPr algn="r" rtl="0" eaLnBrk="0" fontAlgn="base" hangingPunct="0">
        <a:spcBef>
          <a:spcPct val="0"/>
        </a:spcBef>
        <a:spcAft>
          <a:spcPct val="0"/>
        </a:spcAft>
        <a:defRPr sz="3600" b="1">
          <a:solidFill>
            <a:schemeClr val="tx2"/>
          </a:solidFill>
          <a:latin typeface="Tahoma" pitchFamily="34" charset="0"/>
          <a:ea typeface="华文细黑" pitchFamily="2" charset="-122"/>
          <a:cs typeface="华文细黑"/>
        </a:defRPr>
      </a:lvl4pPr>
      <a:lvl5pPr algn="r" rtl="0" eaLnBrk="0" fontAlgn="base" hangingPunct="0">
        <a:spcBef>
          <a:spcPct val="0"/>
        </a:spcBef>
        <a:spcAft>
          <a:spcPct val="0"/>
        </a:spcAft>
        <a:defRPr sz="3600" b="1">
          <a:solidFill>
            <a:schemeClr val="tx2"/>
          </a:solidFill>
          <a:latin typeface="Tahoma" pitchFamily="34" charset="0"/>
          <a:ea typeface="华文细黑" pitchFamily="2" charset="-122"/>
          <a:cs typeface="华文细黑"/>
        </a:defRPr>
      </a:lvl5pPr>
      <a:lvl6pPr marL="457200" algn="r" rtl="0" fontAlgn="base">
        <a:spcBef>
          <a:spcPct val="0"/>
        </a:spcBef>
        <a:spcAft>
          <a:spcPct val="0"/>
        </a:spcAft>
        <a:defRPr sz="3600" b="1">
          <a:solidFill>
            <a:schemeClr val="tx2"/>
          </a:solidFill>
          <a:latin typeface="Tahoma" pitchFamily="34" charset="0"/>
          <a:ea typeface="华文细黑" pitchFamily="2" charset="-122"/>
        </a:defRPr>
      </a:lvl6pPr>
      <a:lvl7pPr marL="914400" algn="r" rtl="0" fontAlgn="base">
        <a:spcBef>
          <a:spcPct val="0"/>
        </a:spcBef>
        <a:spcAft>
          <a:spcPct val="0"/>
        </a:spcAft>
        <a:defRPr sz="3600" b="1">
          <a:solidFill>
            <a:schemeClr val="tx2"/>
          </a:solidFill>
          <a:latin typeface="Tahoma" pitchFamily="34" charset="0"/>
          <a:ea typeface="华文细黑" pitchFamily="2" charset="-122"/>
        </a:defRPr>
      </a:lvl7pPr>
      <a:lvl8pPr marL="1371600" algn="r" rtl="0" fontAlgn="base">
        <a:spcBef>
          <a:spcPct val="0"/>
        </a:spcBef>
        <a:spcAft>
          <a:spcPct val="0"/>
        </a:spcAft>
        <a:defRPr sz="3600" b="1">
          <a:solidFill>
            <a:schemeClr val="tx2"/>
          </a:solidFill>
          <a:latin typeface="Tahoma" pitchFamily="34" charset="0"/>
          <a:ea typeface="华文细黑" pitchFamily="2" charset="-122"/>
        </a:defRPr>
      </a:lvl8pPr>
      <a:lvl9pPr marL="1828800" algn="r" rtl="0" fontAlgn="base">
        <a:spcBef>
          <a:spcPct val="0"/>
        </a:spcBef>
        <a:spcAft>
          <a:spcPct val="0"/>
        </a:spcAft>
        <a:defRPr sz="3600" b="1">
          <a:solidFill>
            <a:schemeClr val="tx2"/>
          </a:solidFill>
          <a:latin typeface="Tahoma" pitchFamily="34" charset="0"/>
          <a:ea typeface="华文细黑"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华文细黑"/>
        </a:defRPr>
      </a:lvl1pPr>
      <a:lvl2pPr marL="742950" indent="-285750" algn="l" rtl="0" eaLnBrk="0" fontAlgn="base" hangingPunct="0">
        <a:spcBef>
          <a:spcPct val="20000"/>
        </a:spcBef>
        <a:spcAft>
          <a:spcPct val="0"/>
        </a:spcAft>
        <a:buChar char="–"/>
        <a:defRPr sz="2800">
          <a:solidFill>
            <a:schemeClr val="tx1"/>
          </a:solidFill>
          <a:latin typeface="+mn-lt"/>
          <a:ea typeface="+mn-ea"/>
          <a:cs typeface="华文细黑"/>
        </a:defRPr>
      </a:lvl2pPr>
      <a:lvl3pPr marL="1143000" indent="-228600" algn="l" rtl="0" eaLnBrk="0" fontAlgn="base" hangingPunct="0">
        <a:spcBef>
          <a:spcPct val="20000"/>
        </a:spcBef>
        <a:spcAft>
          <a:spcPct val="0"/>
        </a:spcAft>
        <a:buChar char="•"/>
        <a:defRPr sz="2400">
          <a:solidFill>
            <a:schemeClr val="tx1"/>
          </a:solidFill>
          <a:latin typeface="+mn-lt"/>
          <a:ea typeface="+mn-ea"/>
          <a:cs typeface="华文细黑"/>
        </a:defRPr>
      </a:lvl3pPr>
      <a:lvl4pPr marL="1600200" indent="-228600" algn="l" rtl="0" eaLnBrk="0" fontAlgn="base" hangingPunct="0">
        <a:spcBef>
          <a:spcPct val="20000"/>
        </a:spcBef>
        <a:spcAft>
          <a:spcPct val="0"/>
        </a:spcAft>
        <a:buChar char="–"/>
        <a:defRPr sz="2000">
          <a:solidFill>
            <a:schemeClr val="tx1"/>
          </a:solidFill>
          <a:latin typeface="+mn-lt"/>
          <a:ea typeface="+mn-ea"/>
          <a:cs typeface="华文细黑"/>
        </a:defRPr>
      </a:lvl4pPr>
      <a:lvl5pPr marL="2057400" indent="-228600" algn="l" rtl="0" eaLnBrk="0" fontAlgn="base" hangingPunct="0">
        <a:spcBef>
          <a:spcPct val="20000"/>
        </a:spcBef>
        <a:spcAft>
          <a:spcPct val="0"/>
        </a:spcAft>
        <a:buChar char="»"/>
        <a:defRPr sz="2000">
          <a:solidFill>
            <a:schemeClr val="tx1"/>
          </a:solidFill>
          <a:latin typeface="+mn-lt"/>
          <a:ea typeface="+mn-ea"/>
          <a:cs typeface="华文细黑"/>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mofcom.gov.cn/"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duxiu.com/"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ita.doc.gov/"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xport.gov/worldwide_us/index.asp"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in.mofcom.gov.cn/index.s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mailto:zzz0130@163.com" TargetMode="Externa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2519363" y="3933825"/>
            <a:ext cx="6624637" cy="1295400"/>
          </a:xfrm>
        </p:spPr>
        <p:txBody>
          <a:bodyPr/>
          <a:lstStyle/>
          <a:p>
            <a:pPr algn="l" eaLnBrk="1" hangingPunct="1"/>
            <a:r>
              <a:rPr lang="zh-CN" altLang="en-US" sz="3600" smtClean="0"/>
              <a:t>竞争</a:t>
            </a:r>
            <a:r>
              <a:rPr lang="en-US" altLang="zh-CN" sz="3600" smtClean="0"/>
              <a:t>(</a:t>
            </a:r>
            <a:r>
              <a:rPr lang="zh-CN" altLang="en-US" sz="3600" smtClean="0"/>
              <a:t>商业</a:t>
            </a:r>
            <a:r>
              <a:rPr lang="en-US" altLang="zh-CN" sz="3600" smtClean="0"/>
              <a:t>)</a:t>
            </a:r>
            <a:r>
              <a:rPr lang="zh-CN" altLang="en-US" sz="3600" smtClean="0"/>
              <a:t>情报的由来与发展</a:t>
            </a:r>
          </a:p>
        </p:txBody>
      </p:sp>
      <p:sp>
        <p:nvSpPr>
          <p:cNvPr id="17410" name="Rectangle 3"/>
          <p:cNvSpPr>
            <a:spLocks noGrp="1" noChangeArrowheads="1"/>
          </p:cNvSpPr>
          <p:nvPr>
            <p:ph type="subTitle" idx="1"/>
          </p:nvPr>
        </p:nvSpPr>
        <p:spPr/>
        <p:txBody>
          <a:bodyPr/>
          <a:lstStyle/>
          <a:p>
            <a:pPr algn="r" eaLnBrk="1" hangingPunct="1"/>
            <a:r>
              <a:rPr lang="zh-CN" altLang="en-US" smtClean="0"/>
              <a:t>张左之  </a:t>
            </a:r>
            <a:r>
              <a:rPr lang="en-US" altLang="zh-CN" smtClean="0"/>
              <a:t>2016.9.8</a:t>
            </a:r>
            <a:endParaRPr lang="zh-CN" altLang="en-US" smtClean="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2627313" y="0"/>
            <a:ext cx="6019800" cy="1190625"/>
          </a:xfrm>
        </p:spPr>
        <p:txBody>
          <a:bodyPr/>
          <a:lstStyle/>
          <a:p>
            <a:r>
              <a:rPr lang="zh-CN" altLang="en-US" smtClean="0"/>
              <a:t>咨询产业的分类</a:t>
            </a:r>
          </a:p>
        </p:txBody>
      </p:sp>
      <p:sp>
        <p:nvSpPr>
          <p:cNvPr id="26626" name="内容占位符 2"/>
          <p:cNvSpPr>
            <a:spLocks noGrp="1"/>
          </p:cNvSpPr>
          <p:nvPr>
            <p:ph idx="1"/>
          </p:nvPr>
        </p:nvSpPr>
        <p:spPr/>
        <p:txBody>
          <a:bodyPr/>
          <a:lstStyle/>
          <a:p>
            <a:r>
              <a:rPr lang="zh-CN" altLang="en-US" smtClean="0"/>
              <a:t>纵向分类</a:t>
            </a:r>
          </a:p>
          <a:p>
            <a:pPr lvl="1"/>
            <a:r>
              <a:rPr lang="zh-CN" altLang="en-US" smtClean="0"/>
              <a:t>信息咨询业、管理咨询业和战略咨询业</a:t>
            </a:r>
            <a:endParaRPr lang="en-US" altLang="zh-CN" smtClean="0"/>
          </a:p>
          <a:p>
            <a:r>
              <a:rPr lang="zh-CN" altLang="en-US" smtClean="0"/>
              <a:t>横向分类</a:t>
            </a:r>
            <a:endParaRPr lang="en-US" altLang="zh-CN" smtClean="0"/>
          </a:p>
          <a:p>
            <a:pPr lvl="1"/>
            <a:r>
              <a:rPr lang="zh-CN" altLang="en-US" smtClean="0"/>
              <a:t>战略咨询、财务咨询、市场营销咨询、人力资源咨询、企业文化咨询、管理咨询和管理信息化咨询</a:t>
            </a:r>
          </a:p>
        </p:txBody>
      </p:sp>
      <p:sp>
        <p:nvSpPr>
          <p:cNvPr id="26627" name="日期占位符 3"/>
          <p:cNvSpPr>
            <a:spLocks noGrp="1"/>
          </p:cNvSpPr>
          <p:nvPr>
            <p:ph type="dt" sz="quarter" idx="10"/>
          </p:nvPr>
        </p:nvSpPr>
        <p:spPr>
          <a:noFill/>
        </p:spPr>
        <p:txBody>
          <a:bodyPr/>
          <a:lstStyle/>
          <a:p>
            <a:fld id="{DF502B6C-C139-4EDE-BF06-CB446DE8ECA5}"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26628"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6629" name="灯片编号占位符 5"/>
          <p:cNvSpPr>
            <a:spLocks noGrp="1"/>
          </p:cNvSpPr>
          <p:nvPr>
            <p:ph type="sldNum" sz="quarter" idx="12"/>
          </p:nvPr>
        </p:nvSpPr>
        <p:spPr>
          <a:noFill/>
        </p:spPr>
        <p:txBody>
          <a:bodyPr/>
          <a:lstStyle/>
          <a:p>
            <a:fld id="{80C7BF5B-8E8A-486C-9F8F-EA4100B64398}" type="slidenum">
              <a:rPr lang="en-US" altLang="zh-CN" smtClean="0">
                <a:latin typeface="Arial" charset="0"/>
                <a:ea typeface="宋体" charset="-122"/>
              </a:rPr>
              <a:pPr/>
              <a:t>10</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日期占位符 3"/>
          <p:cNvSpPr>
            <a:spLocks noGrp="1"/>
          </p:cNvSpPr>
          <p:nvPr>
            <p:ph type="dt" sz="quarter" idx="10"/>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7650" name="灯片编号占位符 5"/>
          <p:cNvSpPr>
            <a:spLocks noGrp="1"/>
          </p:cNvSpPr>
          <p:nvPr>
            <p:ph type="sldNum" sz="quarter" idx="12"/>
          </p:nvPr>
        </p:nvSpPr>
        <p:spPr>
          <a:xfrm>
            <a:off x="8316913" y="6308725"/>
            <a:ext cx="463550" cy="274638"/>
          </a:xfrm>
          <a:noFill/>
        </p:spPr>
        <p:txBody>
          <a:bodyPr/>
          <a:lstStyle/>
          <a:p>
            <a:endParaRPr lang="en-US" altLang="zh-CN" smtClean="0">
              <a:latin typeface="Arial" charset="0"/>
              <a:ea typeface="宋体" charset="-122"/>
            </a:endParaRPr>
          </a:p>
          <a:p>
            <a:fld id="{C24CDFF8-4485-495C-9A31-BBC4A30FF837}" type="slidenum">
              <a:rPr lang="en-US" altLang="zh-CN" smtClean="0">
                <a:latin typeface="Arial" charset="0"/>
                <a:ea typeface="宋体" charset="-122"/>
              </a:rPr>
              <a:pPr/>
              <a:t>11</a:t>
            </a:fld>
            <a:endParaRPr lang="en-US" altLang="zh-CN" smtClean="0">
              <a:latin typeface="Arial" charset="0"/>
              <a:ea typeface="宋体" charset="-122"/>
            </a:endParaRPr>
          </a:p>
        </p:txBody>
      </p:sp>
      <p:sp>
        <p:nvSpPr>
          <p:cNvPr id="27651" name="Rectangle 2"/>
          <p:cNvSpPr>
            <a:spLocks noGrp="1" noChangeArrowheads="1"/>
          </p:cNvSpPr>
          <p:nvPr>
            <p:ph type="title"/>
          </p:nvPr>
        </p:nvSpPr>
        <p:spPr>
          <a:xfrm>
            <a:off x="1042988" y="0"/>
            <a:ext cx="7632700" cy="1143000"/>
          </a:xfrm>
        </p:spPr>
        <p:txBody>
          <a:bodyPr/>
          <a:lstStyle/>
          <a:p>
            <a:pPr marL="53975" eaLnBrk="1" hangingPunct="1"/>
            <a:r>
              <a:rPr lang="zh-CN" altLang="en-US" smtClean="0"/>
              <a:t>竞争情报在中国的兴起</a:t>
            </a:r>
          </a:p>
        </p:txBody>
      </p:sp>
      <p:sp>
        <p:nvSpPr>
          <p:cNvPr id="27652" name="Rectangle 3"/>
          <p:cNvSpPr>
            <a:spLocks noGrp="1" noChangeArrowheads="1"/>
          </p:cNvSpPr>
          <p:nvPr>
            <p:ph type="body" idx="1"/>
          </p:nvPr>
        </p:nvSpPr>
        <p:spPr>
          <a:xfrm>
            <a:off x="611188" y="1484313"/>
            <a:ext cx="8158162" cy="4754562"/>
          </a:xfrm>
        </p:spPr>
        <p:txBody>
          <a:bodyPr/>
          <a:lstStyle/>
          <a:p>
            <a:r>
              <a:rPr lang="en-US" altLang="zh-CN" smtClean="0"/>
              <a:t>80</a:t>
            </a:r>
            <a:r>
              <a:rPr lang="zh-CN" altLang="en-US" smtClean="0"/>
              <a:t>年代中期起，上海科技情报所对</a:t>
            </a:r>
            <a:r>
              <a:rPr lang="en-US" altLang="zh-CN" smtClean="0">
                <a:cs typeface="Arial" charset="0"/>
              </a:rPr>
              <a:t>Intelligence</a:t>
            </a:r>
            <a:r>
              <a:rPr lang="zh-CN" altLang="en-US" smtClean="0"/>
              <a:t>功能的实证研究</a:t>
            </a:r>
          </a:p>
          <a:p>
            <a:pPr lvl="1"/>
            <a:r>
              <a:rPr lang="zh-CN" altLang="en-US" sz="2400" smtClean="0"/>
              <a:t>环境扫描和分析</a:t>
            </a:r>
          </a:p>
          <a:p>
            <a:pPr lvl="1"/>
            <a:r>
              <a:rPr lang="zh-CN" altLang="en-US" sz="2400" smtClean="0"/>
              <a:t>高技术信息预警系统研究</a:t>
            </a:r>
          </a:p>
          <a:p>
            <a:pPr lvl="1"/>
            <a:r>
              <a:rPr lang="zh-CN" altLang="en-US" sz="2400" smtClean="0"/>
              <a:t>日本贸易振兴会的技术跟踪</a:t>
            </a:r>
          </a:p>
          <a:p>
            <a:pPr lvl="1"/>
            <a:r>
              <a:rPr lang="zh-CN" altLang="en-US" sz="2400" smtClean="0"/>
              <a:t>台湾电子工业市场情报中心考察</a:t>
            </a:r>
          </a:p>
          <a:p>
            <a:r>
              <a:rPr lang="en-US" altLang="zh-CN" smtClean="0">
                <a:cs typeface="Arial" charset="0"/>
              </a:rPr>
              <a:t>1993</a:t>
            </a:r>
            <a:r>
              <a:rPr lang="zh-CN" altLang="en-US" smtClean="0"/>
              <a:t>年，</a:t>
            </a:r>
            <a:r>
              <a:rPr lang="en-US" altLang="zh-CN" smtClean="0"/>
              <a:t>《</a:t>
            </a:r>
            <a:r>
              <a:rPr lang="zh-CN" altLang="en-US" smtClean="0"/>
              <a:t>上海轿车行业竞争环境监视系统研究</a:t>
            </a:r>
            <a:r>
              <a:rPr lang="en-US" altLang="zh-CN" smtClean="0"/>
              <a:t>》</a:t>
            </a:r>
            <a:r>
              <a:rPr lang="zh-CN" altLang="en-US" smtClean="0"/>
              <a:t>课题</a:t>
            </a:r>
          </a:p>
          <a:p>
            <a:r>
              <a:rPr lang="en-US" altLang="zh-CN" smtClean="0">
                <a:cs typeface="Arial" charset="0"/>
              </a:rPr>
              <a:t>1994</a:t>
            </a:r>
            <a:r>
              <a:rPr lang="zh-CN" altLang="en-US" smtClean="0"/>
              <a:t>年香山会议</a:t>
            </a:r>
            <a:r>
              <a:rPr lang="en-US" altLang="zh-CN" smtClean="0"/>
              <a:t>(</a:t>
            </a:r>
            <a:r>
              <a:rPr lang="zh-CN" altLang="en-US" smtClean="0"/>
              <a:t>第一届竞争情报年会</a:t>
            </a:r>
            <a:r>
              <a:rPr lang="en-US" altLang="zh-CN" smtClean="0"/>
              <a:t>)</a:t>
            </a:r>
          </a:p>
        </p:txBody>
      </p:sp>
      <p:sp>
        <p:nvSpPr>
          <p:cNvPr id="27653" name="日期占位符 3"/>
          <p:cNvSpPr txBox="1">
            <a:spLocks/>
          </p:cNvSpPr>
          <p:nvPr/>
        </p:nvSpPr>
        <p:spPr bwMode="auto">
          <a:xfrm>
            <a:off x="152400" y="6553200"/>
            <a:ext cx="1295400" cy="457200"/>
          </a:xfrm>
          <a:prstGeom prst="rect">
            <a:avLst/>
          </a:prstGeom>
          <a:noFill/>
          <a:ln w="9525">
            <a:noFill/>
            <a:miter lim="800000"/>
            <a:headEnd/>
            <a:tailEnd/>
          </a:ln>
        </p:spPr>
        <p:txBody>
          <a:bodyPr/>
          <a:lstStyle/>
          <a:p>
            <a:pPr algn="ctr"/>
            <a:fld id="{70924B41-6AA8-4E38-82BC-C160E2078BEE}" type="datetime1">
              <a:rPr lang="zh-CN" altLang="en-US" sz="1000"/>
              <a:pPr algn="ctr"/>
              <a:t>2016/9/11</a:t>
            </a:fld>
            <a:endParaRPr lang="en-US" altLang="zh-CN" sz="1000"/>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日期占位符 1"/>
          <p:cNvSpPr>
            <a:spLocks noGrp="1"/>
          </p:cNvSpPr>
          <p:nvPr>
            <p:ph type="dt" sz="quarter" idx="10"/>
          </p:nvPr>
        </p:nvSpPr>
        <p:spPr>
          <a:xfrm>
            <a:off x="3492500" y="6400800"/>
            <a:ext cx="2895600" cy="457200"/>
          </a:xfrm>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8674" name="灯片编号占位符 3"/>
          <p:cNvSpPr>
            <a:spLocks noGrp="1"/>
          </p:cNvSpPr>
          <p:nvPr>
            <p:ph type="sldNum" sz="quarter" idx="12"/>
          </p:nvPr>
        </p:nvSpPr>
        <p:spPr>
          <a:xfrm>
            <a:off x="8388350" y="6308725"/>
            <a:ext cx="463550" cy="274638"/>
          </a:xfrm>
          <a:noFill/>
        </p:spPr>
        <p:txBody>
          <a:bodyPr/>
          <a:lstStyle/>
          <a:p>
            <a:endParaRPr lang="en-US" altLang="zh-CN" smtClean="0">
              <a:latin typeface="Arial" charset="0"/>
              <a:ea typeface="宋体" charset="-122"/>
            </a:endParaRPr>
          </a:p>
          <a:p>
            <a:fld id="{9FF68C69-1837-4A51-90DD-F70183FAC70E}" type="slidenum">
              <a:rPr lang="en-US" altLang="zh-CN" smtClean="0">
                <a:latin typeface="Arial" charset="0"/>
                <a:ea typeface="宋体" charset="-122"/>
              </a:rPr>
              <a:pPr/>
              <a:t>12</a:t>
            </a:fld>
            <a:endParaRPr lang="en-US" altLang="zh-CN" smtClean="0">
              <a:latin typeface="Arial" charset="0"/>
              <a:ea typeface="宋体" charset="-122"/>
            </a:endParaRPr>
          </a:p>
        </p:txBody>
      </p:sp>
      <p:sp>
        <p:nvSpPr>
          <p:cNvPr id="28675" name="Rectangle 2"/>
          <p:cNvSpPr>
            <a:spLocks noGrp="1" noChangeArrowheads="1"/>
          </p:cNvSpPr>
          <p:nvPr>
            <p:ph type="title" idx="4294967295"/>
          </p:nvPr>
        </p:nvSpPr>
        <p:spPr>
          <a:xfrm>
            <a:off x="914400" y="0"/>
            <a:ext cx="7905750" cy="1143000"/>
          </a:xfrm>
        </p:spPr>
        <p:txBody>
          <a:bodyPr/>
          <a:lstStyle/>
          <a:p>
            <a:pPr marL="53975" eaLnBrk="1" hangingPunct="1"/>
            <a:r>
              <a:rPr lang="zh-CN" altLang="en-US" smtClean="0"/>
              <a:t>中国竞争情报的演化</a:t>
            </a:r>
            <a:endParaRPr lang="en-US" altLang="zh-CN" smtClean="0"/>
          </a:p>
        </p:txBody>
      </p:sp>
      <p:sp>
        <p:nvSpPr>
          <p:cNvPr id="28676" name="Rectangle 3"/>
          <p:cNvSpPr>
            <a:spLocks noGrp="1" noChangeArrowheads="1"/>
          </p:cNvSpPr>
          <p:nvPr>
            <p:ph type="body" idx="4294967295"/>
          </p:nvPr>
        </p:nvSpPr>
        <p:spPr>
          <a:xfrm>
            <a:off x="468313" y="1773238"/>
            <a:ext cx="8435975" cy="4708525"/>
          </a:xfrm>
        </p:spPr>
        <p:txBody>
          <a:bodyPr/>
          <a:lstStyle/>
          <a:p>
            <a:pPr>
              <a:lnSpc>
                <a:spcPct val="80000"/>
              </a:lnSpc>
            </a:pPr>
            <a:r>
              <a:rPr lang="en-US" altLang="zh-CN" smtClean="0">
                <a:cs typeface="Arial" charset="0"/>
              </a:rPr>
              <a:t>95</a:t>
            </a:r>
            <a:r>
              <a:rPr lang="zh-CN" altLang="en-US" smtClean="0"/>
              <a:t>年竞争情报分会的成立</a:t>
            </a:r>
          </a:p>
          <a:p>
            <a:pPr lvl="1">
              <a:lnSpc>
                <a:spcPct val="80000"/>
              </a:lnSpc>
            </a:pPr>
            <a:r>
              <a:rPr lang="zh-CN" altLang="en-US" smtClean="0"/>
              <a:t>北京、云南等的示范工程</a:t>
            </a:r>
          </a:p>
          <a:p>
            <a:pPr lvl="1">
              <a:lnSpc>
                <a:spcPct val="80000"/>
              </a:lnSpc>
            </a:pPr>
            <a:r>
              <a:rPr lang="en-US" altLang="zh-CN" smtClean="0"/>
              <a:t>《</a:t>
            </a:r>
            <a:r>
              <a:rPr lang="zh-CN" altLang="en-US" smtClean="0"/>
              <a:t>竞争情报丛书</a:t>
            </a:r>
            <a:r>
              <a:rPr lang="en-US" altLang="zh-CN" smtClean="0"/>
              <a:t>》</a:t>
            </a:r>
            <a:r>
              <a:rPr lang="zh-CN" altLang="en-US" smtClean="0"/>
              <a:t>的编辑出版</a:t>
            </a:r>
          </a:p>
          <a:p>
            <a:pPr lvl="1">
              <a:lnSpc>
                <a:spcPct val="80000"/>
              </a:lnSpc>
            </a:pPr>
            <a:r>
              <a:rPr lang="zh-CN" altLang="en-US" smtClean="0"/>
              <a:t>历届年会</a:t>
            </a:r>
            <a:r>
              <a:rPr lang="en-US" altLang="zh-CN" smtClean="0"/>
              <a:t>(</a:t>
            </a:r>
            <a:r>
              <a:rPr lang="zh-CN" altLang="en-US" smtClean="0"/>
              <a:t>中兴新景</a:t>
            </a:r>
            <a:r>
              <a:rPr lang="en-US" altLang="zh-CN" smtClean="0"/>
              <a:t>+</a:t>
            </a:r>
            <a:r>
              <a:rPr lang="en-US" altLang="zh-CN" smtClean="0">
                <a:cs typeface="Arial" charset="0"/>
              </a:rPr>
              <a:t>SCIC+SCIP China Chapter</a:t>
            </a:r>
            <a:r>
              <a:rPr lang="en-US" altLang="zh-CN" smtClean="0"/>
              <a:t>)</a:t>
            </a:r>
          </a:p>
          <a:p>
            <a:pPr>
              <a:lnSpc>
                <a:spcPct val="80000"/>
              </a:lnSpc>
            </a:pPr>
            <a:r>
              <a:rPr lang="zh-CN" altLang="en-US" smtClean="0"/>
              <a:t>入世后的高潮</a:t>
            </a:r>
          </a:p>
          <a:p>
            <a:pPr lvl="1">
              <a:lnSpc>
                <a:spcPct val="80000"/>
              </a:lnSpc>
            </a:pPr>
            <a:r>
              <a:rPr lang="en-US" altLang="zh-CN" smtClean="0">
                <a:cs typeface="Arial" charset="0"/>
              </a:rPr>
              <a:t>IT</a:t>
            </a:r>
            <a:r>
              <a:rPr lang="zh-CN" altLang="en-US" smtClean="0"/>
              <a:t>公司推波助澜</a:t>
            </a:r>
          </a:p>
          <a:p>
            <a:pPr lvl="1">
              <a:lnSpc>
                <a:spcPct val="80000"/>
              </a:lnSpc>
            </a:pPr>
            <a:r>
              <a:rPr lang="zh-CN" altLang="en-US" smtClean="0"/>
              <a:t>企业实践增多</a:t>
            </a:r>
          </a:p>
          <a:p>
            <a:pPr lvl="1">
              <a:lnSpc>
                <a:spcPct val="80000"/>
              </a:lnSpc>
            </a:pPr>
            <a:r>
              <a:rPr lang="zh-CN" altLang="en-US" smtClean="0"/>
              <a:t>商业培训</a:t>
            </a:r>
            <a:endParaRPr lang="en-US" altLang="zh-CN" smtClean="0"/>
          </a:p>
        </p:txBody>
      </p:sp>
      <p:sp>
        <p:nvSpPr>
          <p:cNvPr id="28677" name="日期占位符 3"/>
          <p:cNvSpPr txBox="1">
            <a:spLocks noGrp="1"/>
          </p:cNvSpPr>
          <p:nvPr/>
        </p:nvSpPr>
        <p:spPr bwMode="auto">
          <a:xfrm>
            <a:off x="0" y="6400800"/>
            <a:ext cx="1295400" cy="457200"/>
          </a:xfrm>
          <a:prstGeom prst="rect">
            <a:avLst/>
          </a:prstGeom>
          <a:noFill/>
          <a:ln w="9525">
            <a:noFill/>
            <a:miter lim="800000"/>
            <a:headEnd/>
            <a:tailEnd/>
          </a:ln>
        </p:spPr>
        <p:txBody>
          <a:bodyPr/>
          <a:lstStyle/>
          <a:p>
            <a:pPr algn="ctr"/>
            <a:fld id="{F986D502-1031-4FBA-BC70-A393A0238FFB}" type="datetime1">
              <a:rPr lang="zh-CN" altLang="en-US" sz="1000"/>
              <a:pPr algn="ctr"/>
              <a:t>2016/9/11</a:t>
            </a:fld>
            <a:endParaRPr lang="en-US" altLang="zh-CN" sz="10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日期占位符 1"/>
          <p:cNvSpPr>
            <a:spLocks noGrp="1"/>
          </p:cNvSpPr>
          <p:nvPr>
            <p:ph type="dt" sz="quarter" idx="10"/>
          </p:nvPr>
        </p:nvSpPr>
        <p:spPr>
          <a:xfrm>
            <a:off x="3492500" y="6400800"/>
            <a:ext cx="2895600" cy="457200"/>
          </a:xfrm>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9698" name="灯片编号占位符 3"/>
          <p:cNvSpPr>
            <a:spLocks noGrp="1"/>
          </p:cNvSpPr>
          <p:nvPr>
            <p:ph type="sldNum" sz="quarter" idx="12"/>
          </p:nvPr>
        </p:nvSpPr>
        <p:spPr>
          <a:xfrm>
            <a:off x="8459788" y="6237288"/>
            <a:ext cx="463550" cy="274637"/>
          </a:xfrm>
          <a:noFill/>
        </p:spPr>
        <p:txBody>
          <a:bodyPr/>
          <a:lstStyle/>
          <a:p>
            <a:endParaRPr lang="en-US" altLang="zh-CN" smtClean="0">
              <a:latin typeface="Arial" charset="0"/>
              <a:ea typeface="宋体" charset="-122"/>
            </a:endParaRPr>
          </a:p>
          <a:p>
            <a:fld id="{D7541450-E12E-4960-83A2-7F13D48766B6}" type="slidenum">
              <a:rPr lang="en-US" altLang="zh-CN" smtClean="0">
                <a:latin typeface="Arial" charset="0"/>
                <a:ea typeface="宋体" charset="-122"/>
              </a:rPr>
              <a:pPr/>
              <a:t>13</a:t>
            </a:fld>
            <a:endParaRPr lang="en-US" altLang="zh-CN" smtClean="0">
              <a:latin typeface="Arial" charset="0"/>
              <a:ea typeface="宋体" charset="-122"/>
            </a:endParaRPr>
          </a:p>
        </p:txBody>
      </p:sp>
      <p:sp>
        <p:nvSpPr>
          <p:cNvPr id="29699" name="Rectangle 2"/>
          <p:cNvSpPr>
            <a:spLocks noGrp="1" noChangeArrowheads="1"/>
          </p:cNvSpPr>
          <p:nvPr>
            <p:ph type="title" idx="4294967295"/>
          </p:nvPr>
        </p:nvSpPr>
        <p:spPr>
          <a:xfrm>
            <a:off x="611188" y="0"/>
            <a:ext cx="8229600" cy="1143000"/>
          </a:xfrm>
        </p:spPr>
        <p:txBody>
          <a:bodyPr/>
          <a:lstStyle/>
          <a:p>
            <a:pPr marL="53975" eaLnBrk="1" hangingPunct="1"/>
            <a:r>
              <a:rPr lang="zh-CN" altLang="en-US" smtClean="0"/>
              <a:t>中国竞争情报的发展</a:t>
            </a:r>
          </a:p>
        </p:txBody>
      </p:sp>
      <p:sp>
        <p:nvSpPr>
          <p:cNvPr id="29700" name="Rectangle 3"/>
          <p:cNvSpPr>
            <a:spLocks noGrp="1" noChangeArrowheads="1"/>
          </p:cNvSpPr>
          <p:nvPr>
            <p:ph type="body" idx="4294967295"/>
          </p:nvPr>
        </p:nvSpPr>
        <p:spPr>
          <a:xfrm>
            <a:off x="457200" y="1341438"/>
            <a:ext cx="8435975" cy="4967287"/>
          </a:xfrm>
        </p:spPr>
        <p:txBody>
          <a:bodyPr/>
          <a:lstStyle/>
          <a:p>
            <a:pPr>
              <a:buFont typeface="Wingdings" pitchFamily="2" charset="2"/>
              <a:buNone/>
            </a:pPr>
            <a:r>
              <a:rPr lang="zh-CN" altLang="en-US" smtClean="0"/>
              <a:t>（按产业链展开）</a:t>
            </a:r>
          </a:p>
          <a:p>
            <a:r>
              <a:rPr lang="zh-CN" altLang="en-US" smtClean="0"/>
              <a:t>企业的竞争情报实践</a:t>
            </a:r>
          </a:p>
          <a:p>
            <a:pPr lvl="1"/>
            <a:r>
              <a:rPr lang="zh-CN" altLang="en-US" smtClean="0"/>
              <a:t>宝钢、海尔、南方电网、移动运营商等</a:t>
            </a:r>
          </a:p>
          <a:p>
            <a:pPr lvl="1"/>
            <a:r>
              <a:rPr lang="zh-CN" altLang="en-US" smtClean="0"/>
              <a:t>湖南、深圳的</a:t>
            </a:r>
            <a:r>
              <a:rPr lang="en-US" altLang="zh-CN" smtClean="0">
                <a:cs typeface="Arial" charset="0"/>
              </a:rPr>
              <a:t>CI</a:t>
            </a:r>
            <a:r>
              <a:rPr lang="zh-CN" altLang="en-US" smtClean="0"/>
              <a:t>普及工程</a:t>
            </a:r>
          </a:p>
          <a:p>
            <a:r>
              <a:rPr lang="en-US" altLang="zh-CN" smtClean="0">
                <a:cs typeface="Arial" charset="0"/>
              </a:rPr>
              <a:t>CI</a:t>
            </a:r>
            <a:r>
              <a:rPr lang="zh-CN" altLang="en-US" smtClean="0"/>
              <a:t>软件工具</a:t>
            </a:r>
          </a:p>
          <a:p>
            <a:pPr lvl="1"/>
            <a:r>
              <a:rPr lang="zh-CN" altLang="en-US" smtClean="0"/>
              <a:t>从盛到衰，需探索新的出路（</a:t>
            </a:r>
            <a:r>
              <a:rPr lang="en-US" altLang="zh-CN" smtClean="0">
                <a:cs typeface="Arial" charset="0"/>
              </a:rPr>
              <a:t>web2.0</a:t>
            </a:r>
            <a:r>
              <a:rPr lang="zh-CN" altLang="en-US" smtClean="0"/>
              <a:t>的冲击）</a:t>
            </a:r>
          </a:p>
          <a:p>
            <a:r>
              <a:rPr lang="en-US" altLang="zh-CN" smtClean="0">
                <a:cs typeface="Arial" charset="0"/>
              </a:rPr>
              <a:t>CI</a:t>
            </a:r>
            <a:r>
              <a:rPr lang="zh-CN" altLang="en-US" smtClean="0"/>
              <a:t>服务商</a:t>
            </a:r>
          </a:p>
          <a:p>
            <a:pPr lvl="1"/>
            <a:r>
              <a:rPr lang="zh-CN" altLang="en-US" smtClean="0"/>
              <a:t>内容提供商、行业研究</a:t>
            </a:r>
            <a:r>
              <a:rPr lang="en-US" altLang="zh-CN" smtClean="0"/>
              <a:t>/</a:t>
            </a:r>
            <a:r>
              <a:rPr lang="zh-CN" altLang="en-US" smtClean="0"/>
              <a:t>市场调查、公司调查</a:t>
            </a:r>
          </a:p>
          <a:p>
            <a:pPr lvl="1"/>
            <a:r>
              <a:rPr lang="en-US" altLang="zh-CN" sz="3000" smtClean="0">
                <a:cs typeface="Arial" charset="0"/>
              </a:rPr>
              <a:t>CI</a:t>
            </a:r>
            <a:r>
              <a:rPr lang="zh-CN" altLang="en-US" smtClean="0"/>
              <a:t>咨询依然缺失</a:t>
            </a:r>
          </a:p>
        </p:txBody>
      </p:sp>
      <p:sp>
        <p:nvSpPr>
          <p:cNvPr id="29701" name="日期占位符 3"/>
          <p:cNvSpPr txBox="1">
            <a:spLocks noGrp="1"/>
          </p:cNvSpPr>
          <p:nvPr/>
        </p:nvSpPr>
        <p:spPr bwMode="auto">
          <a:xfrm>
            <a:off x="0" y="6400800"/>
            <a:ext cx="1295400" cy="457200"/>
          </a:xfrm>
          <a:prstGeom prst="rect">
            <a:avLst/>
          </a:prstGeom>
          <a:noFill/>
          <a:ln w="9525">
            <a:noFill/>
            <a:miter lim="800000"/>
            <a:headEnd/>
            <a:tailEnd/>
          </a:ln>
        </p:spPr>
        <p:txBody>
          <a:bodyPr/>
          <a:lstStyle/>
          <a:p>
            <a:pPr algn="ctr"/>
            <a:fld id="{DE5EBFF4-497E-40A5-AE80-772DE38BB334}" type="datetime1">
              <a:rPr lang="zh-CN" altLang="en-US" sz="1000"/>
              <a:pPr algn="ctr"/>
              <a:t>2016/9/11</a:t>
            </a:fld>
            <a:endParaRPr lang="en-US" altLang="zh-CN" sz="10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日期占位符 1"/>
          <p:cNvSpPr>
            <a:spLocks noGrp="1"/>
          </p:cNvSpPr>
          <p:nvPr>
            <p:ph type="dt" sz="quarter" idx="10"/>
          </p:nvPr>
        </p:nvSpPr>
        <p:spPr>
          <a:xfrm>
            <a:off x="3492500" y="6400800"/>
            <a:ext cx="2895600" cy="457200"/>
          </a:xfrm>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30722" name="灯片编号占位符 3"/>
          <p:cNvSpPr>
            <a:spLocks noGrp="1"/>
          </p:cNvSpPr>
          <p:nvPr>
            <p:ph type="sldNum" sz="quarter" idx="12"/>
          </p:nvPr>
        </p:nvSpPr>
        <p:spPr>
          <a:xfrm>
            <a:off x="8532813" y="6381750"/>
            <a:ext cx="463550" cy="274638"/>
          </a:xfrm>
          <a:noFill/>
        </p:spPr>
        <p:txBody>
          <a:bodyPr/>
          <a:lstStyle/>
          <a:p>
            <a:endParaRPr lang="en-US" altLang="zh-CN" smtClean="0">
              <a:latin typeface="Arial" charset="0"/>
              <a:ea typeface="宋体" charset="-122"/>
            </a:endParaRPr>
          </a:p>
          <a:p>
            <a:fld id="{75426BD0-A553-4F6E-9A1D-14CFC4B0F724}" type="slidenum">
              <a:rPr lang="en-US" altLang="zh-CN" smtClean="0">
                <a:latin typeface="Arial" charset="0"/>
                <a:ea typeface="宋体" charset="-122"/>
              </a:rPr>
              <a:pPr/>
              <a:t>14</a:t>
            </a:fld>
            <a:endParaRPr lang="en-US" altLang="zh-CN" smtClean="0">
              <a:latin typeface="Arial" charset="0"/>
              <a:ea typeface="宋体" charset="-122"/>
            </a:endParaRPr>
          </a:p>
        </p:txBody>
      </p:sp>
      <p:sp>
        <p:nvSpPr>
          <p:cNvPr id="30723" name="Rectangle 2"/>
          <p:cNvSpPr>
            <a:spLocks noGrp="1" noChangeArrowheads="1"/>
          </p:cNvSpPr>
          <p:nvPr>
            <p:ph type="title" idx="4294967295"/>
          </p:nvPr>
        </p:nvSpPr>
        <p:spPr>
          <a:xfrm>
            <a:off x="539750" y="0"/>
            <a:ext cx="8229600" cy="1143000"/>
          </a:xfrm>
        </p:spPr>
        <p:txBody>
          <a:bodyPr/>
          <a:lstStyle/>
          <a:p>
            <a:pPr marL="53975" eaLnBrk="1" hangingPunct="1"/>
            <a:r>
              <a:rPr lang="zh-CN" altLang="en-US" smtClean="0"/>
              <a:t>中国竞争情报现状</a:t>
            </a:r>
            <a:r>
              <a:rPr lang="en-US" altLang="zh-CN" smtClean="0"/>
              <a:t>(</a:t>
            </a:r>
            <a:r>
              <a:rPr lang="zh-CN" altLang="en-US" smtClean="0"/>
              <a:t>续</a:t>
            </a:r>
            <a:r>
              <a:rPr lang="en-US" altLang="zh-CN" smtClean="0"/>
              <a:t>)</a:t>
            </a:r>
          </a:p>
        </p:txBody>
      </p:sp>
      <p:sp>
        <p:nvSpPr>
          <p:cNvPr id="30724" name="Rectangle 3"/>
          <p:cNvSpPr>
            <a:spLocks noGrp="1" noChangeArrowheads="1"/>
          </p:cNvSpPr>
          <p:nvPr>
            <p:ph type="body" idx="4294967295"/>
          </p:nvPr>
        </p:nvSpPr>
        <p:spPr>
          <a:xfrm>
            <a:off x="755650" y="1484313"/>
            <a:ext cx="8388350" cy="4897437"/>
          </a:xfrm>
        </p:spPr>
        <p:txBody>
          <a:bodyPr/>
          <a:lstStyle/>
          <a:p>
            <a:pPr>
              <a:buFont typeface="Wingdings" pitchFamily="2" charset="2"/>
              <a:buNone/>
            </a:pPr>
            <a:r>
              <a:rPr lang="zh-CN" altLang="en-US" sz="2400" smtClean="0"/>
              <a:t>教育培训</a:t>
            </a:r>
          </a:p>
          <a:p>
            <a:pPr lvl="1"/>
            <a:r>
              <a:rPr lang="zh-CN" altLang="en-US" sz="2400" smtClean="0"/>
              <a:t>学院派教育联系实际不够</a:t>
            </a:r>
            <a:r>
              <a:rPr lang="en-US" altLang="zh-CN" sz="2400" smtClean="0"/>
              <a:t>(</a:t>
            </a:r>
            <a:r>
              <a:rPr lang="zh-CN" altLang="en-US" sz="2400" smtClean="0"/>
              <a:t>特例：</a:t>
            </a:r>
            <a:r>
              <a:rPr lang="en-US" altLang="zh-CN" sz="2400" smtClean="0">
                <a:cs typeface="Arial" charset="0"/>
              </a:rPr>
              <a:t>CI</a:t>
            </a:r>
            <a:r>
              <a:rPr lang="zh-CN" altLang="en-US" sz="2400" smtClean="0"/>
              <a:t>工作室</a:t>
            </a:r>
            <a:r>
              <a:rPr lang="en-US" altLang="zh-CN" sz="2400" smtClean="0"/>
              <a:t>)</a:t>
            </a:r>
          </a:p>
          <a:p>
            <a:pPr lvl="1"/>
            <a:r>
              <a:rPr lang="zh-CN" altLang="en-US" sz="2400" smtClean="0"/>
              <a:t>中外合作学位教育出现</a:t>
            </a:r>
          </a:p>
          <a:p>
            <a:pPr lvl="1"/>
            <a:r>
              <a:rPr lang="zh-CN" altLang="en-US" sz="2400" smtClean="0"/>
              <a:t>培训中的双循环现象</a:t>
            </a:r>
          </a:p>
          <a:p>
            <a:r>
              <a:rPr lang="en-US" altLang="zh-CN" sz="2400" smtClean="0">
                <a:cs typeface="Arial" charset="0"/>
              </a:rPr>
              <a:t>CI</a:t>
            </a:r>
            <a:r>
              <a:rPr lang="zh-CN" altLang="en-US" sz="2400" smtClean="0"/>
              <a:t>出版物</a:t>
            </a:r>
          </a:p>
          <a:p>
            <a:pPr lvl="1"/>
            <a:r>
              <a:rPr lang="en-US" altLang="zh-CN" sz="2400" smtClean="0"/>
              <a:t>《</a:t>
            </a:r>
            <a:r>
              <a:rPr lang="zh-CN" altLang="en-US" sz="2400" smtClean="0"/>
              <a:t>竞争情报</a:t>
            </a:r>
            <a:r>
              <a:rPr lang="en-US" altLang="zh-CN" sz="2400" smtClean="0"/>
              <a:t>》</a:t>
            </a:r>
          </a:p>
          <a:p>
            <a:pPr lvl="1"/>
            <a:r>
              <a:rPr lang="zh-CN" altLang="en-US" sz="2400" smtClean="0"/>
              <a:t>书籍不少，精品缺乏</a:t>
            </a:r>
          </a:p>
          <a:p>
            <a:endParaRPr lang="en-US" altLang="zh-CN" sz="2600" smtClean="0"/>
          </a:p>
        </p:txBody>
      </p:sp>
      <p:sp>
        <p:nvSpPr>
          <p:cNvPr id="30725" name="日期占位符 3"/>
          <p:cNvSpPr txBox="1">
            <a:spLocks noGrp="1"/>
          </p:cNvSpPr>
          <p:nvPr/>
        </p:nvSpPr>
        <p:spPr bwMode="auto">
          <a:xfrm>
            <a:off x="0" y="6400800"/>
            <a:ext cx="1295400" cy="457200"/>
          </a:xfrm>
          <a:prstGeom prst="rect">
            <a:avLst/>
          </a:prstGeom>
          <a:noFill/>
          <a:ln w="9525">
            <a:noFill/>
            <a:miter lim="800000"/>
            <a:headEnd/>
            <a:tailEnd/>
          </a:ln>
        </p:spPr>
        <p:txBody>
          <a:bodyPr/>
          <a:lstStyle/>
          <a:p>
            <a:pPr algn="ctr"/>
            <a:fld id="{BC814B54-2AA8-4232-8BDB-BE4B2CA75DFF}" type="datetime1">
              <a:rPr lang="zh-CN" altLang="en-US" sz="1000"/>
              <a:pPr algn="ctr"/>
              <a:t>2016/9/11</a:t>
            </a:fld>
            <a:endParaRPr lang="en-US" altLang="zh-CN" sz="10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cs typeface="+mj-cs"/>
              </a:rPr>
              <a:t>上海科技情报研究所的实践</a:t>
            </a:r>
            <a:endParaRPr lang="zh-CN" altLang="en-US" dirty="0">
              <a:cs typeface="+mj-cs"/>
            </a:endParaRPr>
          </a:p>
        </p:txBody>
      </p:sp>
      <p:sp>
        <p:nvSpPr>
          <p:cNvPr id="31746" name="文本占位符 2"/>
          <p:cNvSpPr>
            <a:spLocks noGrp="1"/>
          </p:cNvSpPr>
          <p:nvPr>
            <p:ph type="body" idx="1"/>
          </p:nvPr>
        </p:nvSpPr>
        <p:spPr/>
        <p:txBody>
          <a:bodyPr/>
          <a:lstStyle/>
          <a:p>
            <a:endParaRPr lang="zh-CN" altLang="en-US" smtClean="0"/>
          </a:p>
        </p:txBody>
      </p:sp>
      <p:sp>
        <p:nvSpPr>
          <p:cNvPr id="31747" name="日期占位符 3"/>
          <p:cNvSpPr>
            <a:spLocks noGrp="1"/>
          </p:cNvSpPr>
          <p:nvPr>
            <p:ph type="dt" sz="quarter" idx="10"/>
          </p:nvPr>
        </p:nvSpPr>
        <p:spPr>
          <a:noFill/>
        </p:spPr>
        <p:txBody>
          <a:bodyPr/>
          <a:lstStyle/>
          <a:p>
            <a:fld id="{76CEEF33-0430-435D-B3CE-B58AE3CBB3CF}"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31748"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31749" name="灯片编号占位符 5"/>
          <p:cNvSpPr>
            <a:spLocks noGrp="1"/>
          </p:cNvSpPr>
          <p:nvPr>
            <p:ph type="sldNum" sz="quarter" idx="12"/>
          </p:nvPr>
        </p:nvSpPr>
        <p:spPr>
          <a:noFill/>
        </p:spPr>
        <p:txBody>
          <a:bodyPr/>
          <a:lstStyle/>
          <a:p>
            <a:fld id="{48F61E82-FBCF-4A6F-A06F-127BB4A347BB}" type="slidenum">
              <a:rPr lang="en-US" altLang="zh-CN" smtClean="0">
                <a:latin typeface="Arial" charset="0"/>
                <a:ea typeface="宋体" charset="-122"/>
              </a:rPr>
              <a:pPr/>
              <a:t>15</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4"/>
          <p:cNvSpPr>
            <a:spLocks noGrp="1"/>
          </p:cNvSpPr>
          <p:nvPr>
            <p:ph type="title"/>
          </p:nvPr>
        </p:nvSpPr>
        <p:spPr/>
        <p:txBody>
          <a:bodyPr/>
          <a:lstStyle/>
          <a:p>
            <a:r>
              <a:rPr lang="zh-CN" altLang="en-US" smtClean="0"/>
              <a:t>上海科技情报研究所的历史</a:t>
            </a:r>
          </a:p>
        </p:txBody>
      </p:sp>
      <p:sp>
        <p:nvSpPr>
          <p:cNvPr id="32770" name="内容占位符 5"/>
          <p:cNvSpPr>
            <a:spLocks noGrp="1"/>
          </p:cNvSpPr>
          <p:nvPr>
            <p:ph idx="1"/>
          </p:nvPr>
        </p:nvSpPr>
        <p:spPr/>
        <p:txBody>
          <a:bodyPr/>
          <a:lstStyle/>
          <a:p>
            <a:r>
              <a:rPr lang="en-US" altLang="zh-CN" smtClean="0"/>
              <a:t>1958</a:t>
            </a:r>
            <a:r>
              <a:rPr lang="zh-CN" altLang="en-US" smtClean="0"/>
              <a:t>年成立</a:t>
            </a:r>
            <a:endParaRPr lang="en-US" altLang="zh-CN" smtClean="0"/>
          </a:p>
          <a:p>
            <a:r>
              <a:rPr lang="zh-CN" altLang="en-US" smtClean="0"/>
              <a:t>改革开放前的文献服务</a:t>
            </a:r>
            <a:endParaRPr lang="en-US" altLang="zh-CN" smtClean="0"/>
          </a:p>
          <a:p>
            <a:r>
              <a:rPr lang="en-US" altLang="zh-CN" smtClean="0"/>
              <a:t>20</a:t>
            </a:r>
            <a:r>
              <a:rPr lang="zh-CN" altLang="en-US" smtClean="0"/>
              <a:t>世纪</a:t>
            </a:r>
            <a:r>
              <a:rPr lang="en-US" altLang="zh-CN" smtClean="0"/>
              <a:t>80</a:t>
            </a:r>
            <a:r>
              <a:rPr lang="zh-CN" altLang="en-US" smtClean="0"/>
              <a:t>年代末开始的科技情报体制改革</a:t>
            </a:r>
            <a:endParaRPr lang="en-US" altLang="zh-CN" smtClean="0"/>
          </a:p>
          <a:p>
            <a:r>
              <a:rPr lang="en-US" altLang="zh-CN" smtClean="0"/>
              <a:t>1995</a:t>
            </a:r>
            <a:r>
              <a:rPr lang="zh-CN" altLang="en-US" smtClean="0"/>
              <a:t>年馆所合并</a:t>
            </a:r>
            <a:endParaRPr lang="en-US" altLang="zh-CN" smtClean="0"/>
          </a:p>
          <a:p>
            <a:r>
              <a:rPr lang="en-US" altLang="zh-CN" smtClean="0"/>
              <a:t>2003</a:t>
            </a:r>
            <a:r>
              <a:rPr lang="zh-CN" altLang="en-US" smtClean="0"/>
              <a:t>年后的信息咨询与研究中心</a:t>
            </a:r>
          </a:p>
        </p:txBody>
      </p:sp>
      <p:sp>
        <p:nvSpPr>
          <p:cNvPr id="32771" name="日期占位符 1"/>
          <p:cNvSpPr>
            <a:spLocks noGrp="1"/>
          </p:cNvSpPr>
          <p:nvPr>
            <p:ph type="dt" sz="quarter" idx="10"/>
          </p:nvPr>
        </p:nvSpPr>
        <p:spPr>
          <a:noFill/>
        </p:spPr>
        <p:txBody>
          <a:bodyPr/>
          <a:lstStyle/>
          <a:p>
            <a:fld id="{9F58CFD3-DD6C-4ADF-AA43-FF789BE27F1B}"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32772"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32773" name="灯片编号占位符 3"/>
          <p:cNvSpPr>
            <a:spLocks noGrp="1"/>
          </p:cNvSpPr>
          <p:nvPr>
            <p:ph type="sldNum" sz="quarter" idx="12"/>
          </p:nvPr>
        </p:nvSpPr>
        <p:spPr>
          <a:noFill/>
        </p:spPr>
        <p:txBody>
          <a:bodyPr/>
          <a:lstStyle/>
          <a:p>
            <a:fld id="{1218FAA3-04F8-442A-96BC-CFE6CE022C5F}" type="slidenum">
              <a:rPr lang="en-US" altLang="zh-CN" smtClean="0">
                <a:latin typeface="Arial" charset="0"/>
                <a:ea typeface="宋体" charset="-122"/>
              </a:rPr>
              <a:pPr/>
              <a:t>16</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2484438" y="90488"/>
            <a:ext cx="6126162" cy="1190625"/>
          </a:xfrm>
        </p:spPr>
        <p:txBody>
          <a:bodyPr/>
          <a:lstStyle/>
          <a:p>
            <a:r>
              <a:rPr lang="zh-CN" altLang="en-US" smtClean="0"/>
              <a:t>信息咨询与研究中心及其服务</a:t>
            </a:r>
          </a:p>
        </p:txBody>
      </p:sp>
      <p:sp>
        <p:nvSpPr>
          <p:cNvPr id="33794" name="内容占位符 2"/>
          <p:cNvSpPr>
            <a:spLocks noGrp="1"/>
          </p:cNvSpPr>
          <p:nvPr>
            <p:ph idx="1"/>
          </p:nvPr>
        </p:nvSpPr>
        <p:spPr/>
        <p:txBody>
          <a:bodyPr/>
          <a:lstStyle/>
          <a:p>
            <a:r>
              <a:rPr lang="zh-CN" altLang="en-US" smtClean="0"/>
              <a:t>竞争情报部（之前叫市场调查部）</a:t>
            </a:r>
            <a:endParaRPr lang="en-US" altLang="zh-CN" smtClean="0"/>
          </a:p>
          <a:p>
            <a:pPr lvl="1"/>
            <a:r>
              <a:rPr lang="zh-CN" altLang="en-US" smtClean="0"/>
              <a:t>行业研究、市场调查</a:t>
            </a:r>
            <a:endParaRPr lang="en-US" altLang="zh-CN" smtClean="0"/>
          </a:p>
          <a:p>
            <a:r>
              <a:rPr lang="zh-CN" altLang="en-US" smtClean="0"/>
              <a:t>技术情报部</a:t>
            </a:r>
            <a:endParaRPr lang="en-US" altLang="zh-CN" smtClean="0"/>
          </a:p>
          <a:p>
            <a:pPr lvl="1"/>
            <a:r>
              <a:rPr lang="zh-CN" altLang="en-US" smtClean="0"/>
              <a:t>知识产权评议、专利分析</a:t>
            </a:r>
            <a:endParaRPr lang="en-US" altLang="zh-CN" smtClean="0"/>
          </a:p>
          <a:p>
            <a:r>
              <a:rPr lang="zh-CN" altLang="en-US" smtClean="0"/>
              <a:t>战略研究部</a:t>
            </a:r>
            <a:endParaRPr lang="en-US" altLang="zh-CN" smtClean="0"/>
          </a:p>
          <a:p>
            <a:pPr lvl="1"/>
            <a:r>
              <a:rPr lang="zh-CN" altLang="en-US" smtClean="0"/>
              <a:t>行业跟踪、科技规划</a:t>
            </a:r>
            <a:endParaRPr lang="en-US" altLang="zh-CN" smtClean="0"/>
          </a:p>
          <a:p>
            <a:r>
              <a:rPr lang="zh-CN" altLang="en-US" smtClean="0"/>
              <a:t>战略信息部</a:t>
            </a:r>
            <a:endParaRPr lang="en-US" altLang="zh-CN" smtClean="0"/>
          </a:p>
          <a:p>
            <a:pPr lvl="1"/>
            <a:r>
              <a:rPr lang="zh-CN" altLang="en-US" smtClean="0"/>
              <a:t>城市研究、文化产业</a:t>
            </a:r>
          </a:p>
        </p:txBody>
      </p:sp>
      <p:sp>
        <p:nvSpPr>
          <p:cNvPr id="33795" name="日期占位符 3"/>
          <p:cNvSpPr>
            <a:spLocks noGrp="1"/>
          </p:cNvSpPr>
          <p:nvPr>
            <p:ph type="dt" sz="quarter" idx="10"/>
          </p:nvPr>
        </p:nvSpPr>
        <p:spPr>
          <a:noFill/>
        </p:spPr>
        <p:txBody>
          <a:bodyPr/>
          <a:lstStyle/>
          <a:p>
            <a:fld id="{148D1B12-A5DE-49FC-A7CE-7D038DBC57CF}"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33796"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33797" name="灯片编号占位符 5"/>
          <p:cNvSpPr>
            <a:spLocks noGrp="1"/>
          </p:cNvSpPr>
          <p:nvPr>
            <p:ph type="sldNum" sz="quarter" idx="12"/>
          </p:nvPr>
        </p:nvSpPr>
        <p:spPr>
          <a:noFill/>
        </p:spPr>
        <p:txBody>
          <a:bodyPr/>
          <a:lstStyle/>
          <a:p>
            <a:fld id="{D80597F7-17AD-4FA4-B4E4-D1651169A449}" type="slidenum">
              <a:rPr lang="en-US" altLang="zh-CN" smtClean="0">
                <a:latin typeface="Arial" charset="0"/>
                <a:ea typeface="宋体" charset="-122"/>
              </a:rPr>
              <a:pPr/>
              <a:t>17</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p:txBody>
          <a:bodyPr/>
          <a:lstStyle/>
          <a:p>
            <a:pPr eaLnBrk="1" hangingPunct="1"/>
            <a:r>
              <a:rPr lang="zh-CN" altLang="en-US" smtClean="0"/>
              <a:t>案例：市场调研部的成立</a:t>
            </a:r>
          </a:p>
        </p:txBody>
      </p:sp>
      <p:sp>
        <p:nvSpPr>
          <p:cNvPr id="34818" name="内容占位符 2"/>
          <p:cNvSpPr>
            <a:spLocks noGrp="1"/>
          </p:cNvSpPr>
          <p:nvPr>
            <p:ph idx="1"/>
          </p:nvPr>
        </p:nvSpPr>
        <p:spPr>
          <a:xfrm>
            <a:off x="457200" y="1371600"/>
            <a:ext cx="8153400" cy="5153025"/>
          </a:xfrm>
        </p:spPr>
        <p:txBody>
          <a:bodyPr/>
          <a:lstStyle/>
          <a:p>
            <a:pPr eaLnBrk="1" hangingPunct="1"/>
            <a:r>
              <a:rPr lang="zh-CN" altLang="en-US" smtClean="0"/>
              <a:t>大背景</a:t>
            </a:r>
            <a:endParaRPr lang="en-US" altLang="zh-CN" smtClean="0"/>
          </a:p>
          <a:p>
            <a:pPr lvl="1" eaLnBrk="1" hangingPunct="1"/>
            <a:r>
              <a:rPr lang="zh-CN" altLang="en-US" smtClean="0"/>
              <a:t>计划经济到市场经济</a:t>
            </a:r>
            <a:endParaRPr lang="en-US" altLang="zh-CN" smtClean="0"/>
          </a:p>
          <a:p>
            <a:pPr lvl="1" eaLnBrk="1" hangingPunct="1"/>
            <a:r>
              <a:rPr lang="zh-CN" altLang="en-US" smtClean="0"/>
              <a:t>科技体制改革</a:t>
            </a:r>
            <a:endParaRPr lang="en-US" altLang="zh-CN" smtClean="0"/>
          </a:p>
          <a:p>
            <a:pPr lvl="1" eaLnBrk="1" hangingPunct="1"/>
            <a:r>
              <a:rPr lang="zh-CN" altLang="en-US" smtClean="0"/>
              <a:t>视角的由东到西</a:t>
            </a:r>
            <a:endParaRPr lang="en-US" altLang="zh-CN" smtClean="0"/>
          </a:p>
          <a:p>
            <a:pPr eaLnBrk="1" hangingPunct="1"/>
            <a:r>
              <a:rPr lang="zh-CN" altLang="en-US" smtClean="0"/>
              <a:t>寻找新的业务增长点</a:t>
            </a:r>
            <a:endParaRPr lang="en-US" altLang="zh-CN" smtClean="0"/>
          </a:p>
          <a:p>
            <a:pPr eaLnBrk="1" hangingPunct="1"/>
            <a:r>
              <a:rPr lang="zh-CN" altLang="en-US" smtClean="0"/>
              <a:t>从科技情报到竞争情报</a:t>
            </a:r>
            <a:endParaRPr lang="en-US" altLang="zh-CN" smtClean="0"/>
          </a:p>
          <a:p>
            <a:pPr lvl="1" eaLnBrk="1" hangingPunct="1"/>
            <a:r>
              <a:rPr lang="zh-CN" altLang="en-US" smtClean="0"/>
              <a:t>对标发达国家（</a:t>
            </a:r>
            <a:r>
              <a:rPr lang="en-US" altLang="zh-CN" smtClean="0"/>
              <a:t>JETRO</a:t>
            </a:r>
            <a:r>
              <a:rPr lang="zh-CN" altLang="en-US" smtClean="0"/>
              <a:t>、</a:t>
            </a:r>
            <a:r>
              <a:rPr lang="en-US" altLang="zh-CN" smtClean="0"/>
              <a:t>SCIP</a:t>
            </a:r>
            <a:r>
              <a:rPr lang="zh-CN" altLang="en-US" smtClean="0"/>
              <a:t>）</a:t>
            </a:r>
            <a:endParaRPr lang="en-US" altLang="zh-CN" smtClean="0"/>
          </a:p>
          <a:p>
            <a:pPr lvl="1" eaLnBrk="1" hangingPunct="1"/>
            <a:r>
              <a:rPr lang="zh-CN" altLang="en-US" smtClean="0"/>
              <a:t>学习新理论（</a:t>
            </a:r>
            <a:r>
              <a:rPr lang="en-US" altLang="zh-CN" smtClean="0"/>
              <a:t>《</a:t>
            </a:r>
            <a:r>
              <a:rPr lang="zh-CN" altLang="en-US" smtClean="0"/>
              <a:t>营销管理</a:t>
            </a:r>
            <a:r>
              <a:rPr lang="en-US" altLang="zh-CN" smtClean="0"/>
              <a:t>》</a:t>
            </a:r>
            <a:r>
              <a:rPr lang="zh-CN" altLang="en-US" smtClean="0"/>
              <a:t>）</a:t>
            </a:r>
            <a:endParaRPr lang="en-US" altLang="zh-CN" smtClean="0"/>
          </a:p>
          <a:p>
            <a:pPr lvl="1" eaLnBrk="1" hangingPunct="1"/>
            <a:r>
              <a:rPr lang="zh-CN" altLang="en-US" smtClean="0"/>
              <a:t>找准位置（</a:t>
            </a:r>
            <a:r>
              <a:rPr lang="en-US" altLang="zh-CN" smtClean="0"/>
              <a:t>B2B</a:t>
            </a:r>
            <a:r>
              <a:rPr lang="zh-CN" altLang="en-US" smtClean="0"/>
              <a:t>市场调查）</a:t>
            </a:r>
            <a:endParaRPr lang="en-US" altLang="zh-CN" smtClean="0"/>
          </a:p>
          <a:p>
            <a:pPr lvl="1" eaLnBrk="1" hangingPunct="1"/>
            <a:endParaRPr lang="zh-CN" altLang="en-US" smtClean="0"/>
          </a:p>
        </p:txBody>
      </p:sp>
      <p:sp>
        <p:nvSpPr>
          <p:cNvPr id="34819" name="日期占位符 3"/>
          <p:cNvSpPr>
            <a:spLocks noGrp="1"/>
          </p:cNvSpPr>
          <p:nvPr>
            <p:ph type="dt" sz="quarter" idx="10"/>
          </p:nvPr>
        </p:nvSpPr>
        <p:spPr>
          <a:noFill/>
        </p:spPr>
        <p:txBody>
          <a:bodyPr/>
          <a:lstStyle/>
          <a:p>
            <a:fld id="{7F4C04FE-2E53-4799-9F57-2838CAC85D9B}"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34820"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34821" name="灯片编号占位符 5"/>
          <p:cNvSpPr>
            <a:spLocks noGrp="1"/>
          </p:cNvSpPr>
          <p:nvPr>
            <p:ph type="sldNum" sz="quarter" idx="12"/>
          </p:nvPr>
        </p:nvSpPr>
        <p:spPr>
          <a:noFill/>
        </p:spPr>
        <p:txBody>
          <a:bodyPr/>
          <a:lstStyle/>
          <a:p>
            <a:fld id="{ABA09147-32A9-4A26-98B4-8B90BDF48FEE}" type="slidenum">
              <a:rPr lang="en-US" altLang="zh-CN" smtClean="0">
                <a:latin typeface="Arial" charset="0"/>
                <a:ea typeface="宋体" charset="-122"/>
              </a:rPr>
              <a:pPr/>
              <a:t>18</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684213" y="0"/>
            <a:ext cx="8229600" cy="1143000"/>
          </a:xfrm>
        </p:spPr>
        <p:txBody>
          <a:bodyPr/>
          <a:lstStyle/>
          <a:p>
            <a:pPr marL="53975"/>
            <a:r>
              <a:rPr lang="zh-CN" altLang="en-US" smtClean="0"/>
              <a:t>上海科技情报研究所的实践</a:t>
            </a:r>
          </a:p>
        </p:txBody>
      </p:sp>
      <p:sp>
        <p:nvSpPr>
          <p:cNvPr id="35842" name="内容占位符 2"/>
          <p:cNvSpPr>
            <a:spLocks noGrp="1"/>
          </p:cNvSpPr>
          <p:nvPr>
            <p:ph idx="1"/>
          </p:nvPr>
        </p:nvSpPr>
        <p:spPr>
          <a:xfrm>
            <a:off x="323850" y="1371600"/>
            <a:ext cx="8820150" cy="4572000"/>
          </a:xfrm>
        </p:spPr>
        <p:txBody>
          <a:bodyPr/>
          <a:lstStyle/>
          <a:p>
            <a:r>
              <a:rPr lang="en-US" altLang="zh-CN" smtClean="0"/>
              <a:t>《</a:t>
            </a:r>
            <a:r>
              <a:rPr lang="zh-CN" altLang="en-US" smtClean="0"/>
              <a:t>竞争情报</a:t>
            </a:r>
            <a:r>
              <a:rPr lang="en-US" altLang="zh-CN" smtClean="0"/>
              <a:t>》</a:t>
            </a:r>
            <a:r>
              <a:rPr lang="zh-CN" altLang="en-US" smtClean="0"/>
              <a:t>杂志</a:t>
            </a:r>
            <a:endParaRPr lang="en-US" altLang="zh-CN" smtClean="0"/>
          </a:p>
          <a:p>
            <a:r>
              <a:rPr lang="zh-CN" altLang="en-US" smtClean="0"/>
              <a:t>竞争情报上海论坛</a:t>
            </a:r>
            <a:endParaRPr lang="en-US" altLang="zh-CN" smtClean="0"/>
          </a:p>
          <a:p>
            <a:r>
              <a:rPr lang="zh-CN" altLang="en-US" smtClean="0"/>
              <a:t>世界级大城市对标研究</a:t>
            </a:r>
            <a:endParaRPr lang="en-US" altLang="zh-CN" smtClean="0"/>
          </a:p>
          <a:p>
            <a:pPr lvl="1"/>
            <a:r>
              <a:rPr lang="zh-CN" altLang="en-US" smtClean="0"/>
              <a:t>“科创中心”</a:t>
            </a:r>
            <a:endParaRPr lang="en-US" altLang="zh-CN" smtClean="0"/>
          </a:p>
          <a:p>
            <a:r>
              <a:rPr lang="zh-CN" altLang="en-US" smtClean="0"/>
              <a:t>行业跟踪研究（先进制造业、服务业和商业）</a:t>
            </a:r>
            <a:endParaRPr lang="en-US" altLang="zh-CN" smtClean="0"/>
          </a:p>
          <a:p>
            <a:r>
              <a:rPr lang="zh-CN" altLang="en-US" smtClean="0"/>
              <a:t>专利分析</a:t>
            </a:r>
            <a:endParaRPr lang="en-US" altLang="zh-CN" smtClean="0"/>
          </a:p>
          <a:p>
            <a:r>
              <a:rPr lang="zh-CN" altLang="en-US" smtClean="0"/>
              <a:t>行业</a:t>
            </a:r>
            <a:r>
              <a:rPr lang="en-US" altLang="zh-CN" smtClean="0"/>
              <a:t>/</a:t>
            </a:r>
            <a:r>
              <a:rPr lang="zh-CN" altLang="en-US" smtClean="0"/>
              <a:t>市场调查</a:t>
            </a:r>
            <a:endParaRPr lang="en-US" altLang="zh-CN" smtClean="0"/>
          </a:p>
          <a:p>
            <a:r>
              <a:rPr lang="zh-CN" altLang="en-US" smtClean="0"/>
              <a:t>研究生教育</a:t>
            </a:r>
            <a:endParaRPr lang="en-US" altLang="zh-CN" smtClean="0"/>
          </a:p>
          <a:p>
            <a:endParaRPr lang="zh-CN" altLang="en-US" smtClean="0"/>
          </a:p>
        </p:txBody>
      </p:sp>
      <p:sp>
        <p:nvSpPr>
          <p:cNvPr id="35843" name="日期占位符 3"/>
          <p:cNvSpPr>
            <a:spLocks noGrp="1"/>
          </p:cNvSpPr>
          <p:nvPr>
            <p:ph type="dt" sz="quarter" idx="10"/>
          </p:nvPr>
        </p:nvSpPr>
        <p:spPr>
          <a:noFill/>
        </p:spPr>
        <p:txBody>
          <a:bodyPr/>
          <a:lstStyle/>
          <a:p>
            <a:fld id="{9A6F4A35-4C4A-4B44-B6DB-99CD02623A93}"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35844" name="灯片编号占位符 5"/>
          <p:cNvSpPr>
            <a:spLocks noGrp="1"/>
          </p:cNvSpPr>
          <p:nvPr>
            <p:ph type="sldNum" sz="quarter" idx="12"/>
          </p:nvPr>
        </p:nvSpPr>
        <p:spPr>
          <a:noFill/>
        </p:spPr>
        <p:txBody>
          <a:bodyPr/>
          <a:lstStyle/>
          <a:p>
            <a:fld id="{31A10418-F15E-4A79-AE5F-81B1B1AF7B97}" type="slidenum">
              <a:rPr lang="en-US" altLang="zh-CN" smtClean="0">
                <a:latin typeface="Arial" charset="0"/>
                <a:ea typeface="宋体" charset="-122"/>
              </a:rPr>
              <a:pPr/>
              <a:t>19</a:t>
            </a:fld>
            <a:endParaRPr lang="en-US" altLang="zh-CN" smtClean="0">
              <a:latin typeface="Arial" charset="0"/>
              <a:ea typeface="宋体" charset="-122"/>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r>
              <a:rPr lang="zh-CN" altLang="en-US" smtClean="0"/>
              <a:t>本讲大纲</a:t>
            </a:r>
          </a:p>
        </p:txBody>
      </p:sp>
      <p:sp>
        <p:nvSpPr>
          <p:cNvPr id="18434" name="内容占位符 2"/>
          <p:cNvSpPr>
            <a:spLocks noGrp="1"/>
          </p:cNvSpPr>
          <p:nvPr>
            <p:ph idx="1"/>
          </p:nvPr>
        </p:nvSpPr>
        <p:spPr/>
        <p:txBody>
          <a:bodyPr/>
          <a:lstStyle/>
          <a:p>
            <a:r>
              <a:rPr lang="zh-CN" altLang="en-US" smtClean="0"/>
              <a:t>中国竞争（商业）情报的演化</a:t>
            </a:r>
            <a:endParaRPr lang="en-US" altLang="zh-CN" smtClean="0"/>
          </a:p>
          <a:p>
            <a:r>
              <a:rPr lang="zh-CN" altLang="en-US" smtClean="0"/>
              <a:t>上海科技情报研究所的实践</a:t>
            </a:r>
            <a:endParaRPr lang="en-US" altLang="zh-CN" smtClean="0"/>
          </a:p>
          <a:p>
            <a:r>
              <a:rPr lang="zh-CN" altLang="en-US" smtClean="0"/>
              <a:t>何为竞争情报</a:t>
            </a:r>
            <a:endParaRPr lang="en-US" altLang="zh-CN" smtClean="0"/>
          </a:p>
          <a:p>
            <a:r>
              <a:rPr lang="zh-CN" altLang="en-US" smtClean="0"/>
              <a:t>竞争情报素养的培育</a:t>
            </a:r>
            <a:endParaRPr lang="en-US" altLang="zh-CN" smtClean="0"/>
          </a:p>
          <a:p>
            <a:endParaRPr lang="zh-CN" altLang="en-US" smtClean="0"/>
          </a:p>
        </p:txBody>
      </p:sp>
      <p:sp>
        <p:nvSpPr>
          <p:cNvPr id="18435" name="日期占位符 3"/>
          <p:cNvSpPr>
            <a:spLocks noGrp="1"/>
          </p:cNvSpPr>
          <p:nvPr>
            <p:ph type="dt" sz="quarter" idx="10"/>
          </p:nvPr>
        </p:nvSpPr>
        <p:spPr>
          <a:noFill/>
        </p:spPr>
        <p:txBody>
          <a:bodyPr/>
          <a:lstStyle/>
          <a:p>
            <a:fld id="{65BE9852-024E-4336-9829-294A74AED8FB}"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8436"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8437" name="灯片编号占位符 5"/>
          <p:cNvSpPr>
            <a:spLocks noGrp="1"/>
          </p:cNvSpPr>
          <p:nvPr>
            <p:ph type="sldNum" sz="quarter" idx="12"/>
          </p:nvPr>
        </p:nvSpPr>
        <p:spPr>
          <a:noFill/>
        </p:spPr>
        <p:txBody>
          <a:bodyPr/>
          <a:lstStyle/>
          <a:p>
            <a:fld id="{87CCD601-EC0F-4B89-BC73-083FF63D334F}" type="slidenum">
              <a:rPr lang="en-US" altLang="zh-CN" smtClean="0">
                <a:latin typeface="Arial" charset="0"/>
                <a:ea typeface="宋体" charset="-122"/>
              </a:rPr>
              <a:pPr/>
              <a:t>2</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cs typeface="+mj-cs"/>
              </a:rPr>
              <a:t>何为</a:t>
            </a:r>
            <a:r>
              <a:rPr lang="en-US" altLang="zh-CN" dirty="0" smtClean="0">
                <a:cs typeface="+mj-cs"/>
              </a:rPr>
              <a:t>(</a:t>
            </a:r>
            <a:r>
              <a:rPr lang="zh-CN" altLang="en-US" dirty="0" smtClean="0">
                <a:cs typeface="+mj-cs"/>
              </a:rPr>
              <a:t>竞争</a:t>
            </a:r>
            <a:r>
              <a:rPr lang="en-US" altLang="zh-CN" dirty="0" smtClean="0">
                <a:cs typeface="+mj-cs"/>
              </a:rPr>
              <a:t>)</a:t>
            </a:r>
            <a:r>
              <a:rPr lang="zh-CN" altLang="en-US" dirty="0" smtClean="0">
                <a:cs typeface="+mj-cs"/>
              </a:rPr>
              <a:t>情报</a:t>
            </a:r>
            <a:endParaRPr lang="zh-CN" altLang="en-US" dirty="0">
              <a:cs typeface="+mj-cs"/>
            </a:endParaRPr>
          </a:p>
        </p:txBody>
      </p:sp>
      <p:sp>
        <p:nvSpPr>
          <p:cNvPr id="36866" name="文本占位符 2"/>
          <p:cNvSpPr>
            <a:spLocks noGrp="1"/>
          </p:cNvSpPr>
          <p:nvPr>
            <p:ph type="body" idx="1"/>
          </p:nvPr>
        </p:nvSpPr>
        <p:spPr/>
        <p:txBody>
          <a:bodyPr/>
          <a:lstStyle/>
          <a:p>
            <a:endParaRPr lang="zh-CN" altLang="en-US" smtClean="0"/>
          </a:p>
        </p:txBody>
      </p:sp>
      <p:sp>
        <p:nvSpPr>
          <p:cNvPr id="36867" name="日期占位符 3"/>
          <p:cNvSpPr>
            <a:spLocks noGrp="1"/>
          </p:cNvSpPr>
          <p:nvPr>
            <p:ph type="dt" sz="quarter" idx="10"/>
          </p:nvPr>
        </p:nvSpPr>
        <p:spPr>
          <a:noFill/>
        </p:spPr>
        <p:txBody>
          <a:bodyPr/>
          <a:lstStyle/>
          <a:p>
            <a:fld id="{40A9F9C7-6C92-4F06-955A-834F4F745A41}"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36868"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36869" name="灯片编号占位符 5"/>
          <p:cNvSpPr>
            <a:spLocks noGrp="1"/>
          </p:cNvSpPr>
          <p:nvPr>
            <p:ph type="sldNum" sz="quarter" idx="12"/>
          </p:nvPr>
        </p:nvSpPr>
        <p:spPr>
          <a:noFill/>
        </p:spPr>
        <p:txBody>
          <a:bodyPr/>
          <a:lstStyle/>
          <a:p>
            <a:fld id="{32E3EF27-C62A-4F1B-8EA5-776B9ED004FD}" type="slidenum">
              <a:rPr lang="en-US" altLang="zh-CN" smtClean="0">
                <a:latin typeface="Arial" charset="0"/>
                <a:ea typeface="宋体" charset="-122"/>
              </a:rPr>
              <a:pPr/>
              <a:t>20</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日期占位符 1"/>
          <p:cNvSpPr>
            <a:spLocks noGrp="1"/>
          </p:cNvSpPr>
          <p:nvPr>
            <p:ph type="dt" sz="quarter" idx="10"/>
          </p:nvPr>
        </p:nvSpPr>
        <p:spPr>
          <a:noFill/>
        </p:spPr>
        <p:txBody>
          <a:bodyPr/>
          <a:lstStyle/>
          <a:p>
            <a:fld id="{90F89B40-26B8-4860-9E77-8F8BF04C310E}"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37890"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37891" name="灯片编号占位符 3"/>
          <p:cNvSpPr>
            <a:spLocks noGrp="1"/>
          </p:cNvSpPr>
          <p:nvPr>
            <p:ph type="sldNum" sz="quarter" idx="12"/>
          </p:nvPr>
        </p:nvSpPr>
        <p:spPr>
          <a:noFill/>
        </p:spPr>
        <p:txBody>
          <a:bodyPr/>
          <a:lstStyle/>
          <a:p>
            <a:fld id="{C64CDCD3-D3AE-4698-BC56-443E2D4D5989}" type="slidenum">
              <a:rPr lang="en-US" altLang="zh-CN" smtClean="0">
                <a:latin typeface="Arial" charset="0"/>
                <a:ea typeface="宋体" charset="-122"/>
              </a:rPr>
              <a:pPr/>
              <a:t>21</a:t>
            </a:fld>
            <a:endParaRPr lang="en-US" altLang="zh-CN" smtClean="0">
              <a:latin typeface="Arial" charset="0"/>
              <a:ea typeface="宋体" charset="-122"/>
            </a:endParaRPr>
          </a:p>
        </p:txBody>
      </p:sp>
      <p:sp>
        <p:nvSpPr>
          <p:cNvPr id="21509" name="Rectangle 2"/>
          <p:cNvSpPr>
            <a:spLocks noGrp="1" noChangeArrowheads="1"/>
          </p:cNvSpPr>
          <p:nvPr>
            <p:ph type="title" idx="4294967295"/>
          </p:nvPr>
        </p:nvSpPr>
        <p:spPr/>
        <p:txBody>
          <a:bodyPr/>
          <a:lstStyle/>
          <a:p>
            <a:pPr eaLnBrk="1" hangingPunct="1">
              <a:defRPr/>
            </a:pPr>
            <a:r>
              <a:rPr lang="zh-CN" altLang="en-US" dirty="0" smtClean="0">
                <a:cs typeface="+mj-cs"/>
              </a:rPr>
              <a:t>何为（竞争）情报</a:t>
            </a:r>
            <a:r>
              <a:rPr lang="en-US" altLang="zh-CN" dirty="0" smtClean="0">
                <a:latin typeface="+mn-lt"/>
                <a:cs typeface="+mj-cs"/>
              </a:rPr>
              <a:t>?(</a:t>
            </a:r>
            <a:r>
              <a:rPr lang="zh-CN" altLang="en-US" dirty="0" smtClean="0">
                <a:cs typeface="+mj-cs"/>
              </a:rPr>
              <a:t>列举法</a:t>
            </a:r>
            <a:r>
              <a:rPr lang="en-US" altLang="zh-CN" dirty="0" smtClean="0">
                <a:latin typeface="+mn-lt"/>
                <a:cs typeface="+mj-cs"/>
              </a:rPr>
              <a:t>)</a:t>
            </a:r>
          </a:p>
        </p:txBody>
      </p:sp>
      <p:sp>
        <p:nvSpPr>
          <p:cNvPr id="37893" name="Rectangle 3"/>
          <p:cNvSpPr>
            <a:spLocks noGrp="1" noChangeArrowheads="1"/>
          </p:cNvSpPr>
          <p:nvPr>
            <p:ph type="body" idx="4294967295"/>
          </p:nvPr>
        </p:nvSpPr>
        <p:spPr/>
        <p:txBody>
          <a:bodyPr/>
          <a:lstStyle/>
          <a:p>
            <a:pPr eaLnBrk="1" hangingPunct="1"/>
            <a:r>
              <a:rPr lang="en-US" altLang="zh-CN" smtClean="0">
                <a:latin typeface="华文细黑"/>
              </a:rPr>
              <a:t>“</a:t>
            </a:r>
            <a:r>
              <a:rPr lang="zh-CN" altLang="en-US" smtClean="0"/>
              <a:t>发现</a:t>
            </a:r>
            <a:r>
              <a:rPr lang="zh-CN" altLang="en-US" smtClean="0">
                <a:latin typeface="华文细黑"/>
              </a:rPr>
              <a:t>”</a:t>
            </a:r>
            <a:r>
              <a:rPr lang="zh-CN" altLang="en-US" smtClean="0"/>
              <a:t>大庆</a:t>
            </a:r>
            <a:endParaRPr lang="en-US" altLang="zh-CN" smtClean="0"/>
          </a:p>
          <a:p>
            <a:r>
              <a:rPr lang="zh-CN" altLang="en-US" smtClean="0"/>
              <a:t>英特尔阻截</a:t>
            </a:r>
            <a:r>
              <a:rPr lang="en-US" altLang="zh-CN" smtClean="0">
                <a:cs typeface="Arial" charset="0"/>
              </a:rPr>
              <a:t>Wapi</a:t>
            </a:r>
          </a:p>
          <a:p>
            <a:pPr eaLnBrk="1" hangingPunct="1"/>
            <a:endParaRPr lang="en-US" altLang="zh-CN" smtClean="0"/>
          </a:p>
          <a:p>
            <a:pPr eaLnBrk="1" hangingPunct="1"/>
            <a:endParaRPr lang="en-US" altLang="zh-CN" smtClean="0"/>
          </a:p>
          <a:p>
            <a:pPr eaLnBrk="1" hangingPunct="1"/>
            <a:endParaRPr lang="en-US" altLang="zh-CN" smtClean="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www.cchfound.cn/upload/201008/5194da8bcc023aebdfae8729c7f308c3_s.jpg"/>
          <p:cNvPicPr>
            <a:picLocks noChangeAspect="1" noChangeArrowheads="1"/>
          </p:cNvPicPr>
          <p:nvPr/>
        </p:nvPicPr>
        <p:blipFill>
          <a:blip r:embed="rId2"/>
          <a:srcRect/>
          <a:stretch>
            <a:fillRect/>
          </a:stretch>
        </p:blipFill>
        <p:spPr bwMode="auto">
          <a:xfrm>
            <a:off x="4267200" y="3557588"/>
            <a:ext cx="4876800" cy="3300412"/>
          </a:xfrm>
          <a:prstGeom prst="rect">
            <a:avLst/>
          </a:prstGeom>
          <a:noFill/>
          <a:ln w="9525">
            <a:noFill/>
            <a:miter lim="800000"/>
            <a:headEnd/>
            <a:tailEnd/>
          </a:ln>
        </p:spPr>
      </p:pic>
      <p:sp>
        <p:nvSpPr>
          <p:cNvPr id="38914" name="Rectangle 2"/>
          <p:cNvSpPr>
            <a:spLocks noGrp="1" noChangeArrowheads="1"/>
          </p:cNvSpPr>
          <p:nvPr>
            <p:ph type="title"/>
          </p:nvPr>
        </p:nvSpPr>
        <p:spPr>
          <a:xfrm>
            <a:off x="1981200" y="274638"/>
            <a:ext cx="7162800" cy="563562"/>
          </a:xfrm>
        </p:spPr>
        <p:txBody>
          <a:bodyPr/>
          <a:lstStyle/>
          <a:p>
            <a:r>
              <a:rPr lang="zh-CN" altLang="en-US" smtClean="0"/>
              <a:t>经典案例回放 </a:t>
            </a:r>
            <a:r>
              <a:rPr lang="en-US" altLang="zh-CN" smtClean="0"/>
              <a:t>– </a:t>
            </a:r>
            <a:r>
              <a:rPr lang="zh-CN" altLang="en-US" smtClean="0"/>
              <a:t>大庆油田探秘</a:t>
            </a:r>
          </a:p>
        </p:txBody>
      </p:sp>
      <p:sp>
        <p:nvSpPr>
          <p:cNvPr id="38915" name="Rectangle 3"/>
          <p:cNvSpPr>
            <a:spLocks noGrp="1" noChangeArrowheads="1"/>
          </p:cNvSpPr>
          <p:nvPr>
            <p:ph type="body" idx="1"/>
          </p:nvPr>
        </p:nvSpPr>
        <p:spPr>
          <a:xfrm>
            <a:off x="457200" y="1268413"/>
            <a:ext cx="8153400" cy="4675187"/>
          </a:xfrm>
        </p:spPr>
        <p:txBody>
          <a:bodyPr/>
          <a:lstStyle/>
          <a:p>
            <a:r>
              <a:rPr lang="zh-CN" altLang="en-US" smtClean="0"/>
              <a:t>大庆油田在什么地方？</a:t>
            </a:r>
          </a:p>
          <a:p>
            <a:r>
              <a:rPr lang="zh-CN" altLang="en-US" smtClean="0"/>
              <a:t>大庆油田有多大规模？</a:t>
            </a:r>
          </a:p>
          <a:p>
            <a:r>
              <a:rPr lang="zh-CN" altLang="en-US" smtClean="0"/>
              <a:t>中国炼油能力如何？</a:t>
            </a:r>
          </a:p>
          <a:p>
            <a:r>
              <a:rPr lang="zh-CN" altLang="en-US" smtClean="0"/>
              <a:t>大庆给日本带来了什么机遇？</a:t>
            </a:r>
          </a:p>
        </p:txBody>
      </p:sp>
      <p:sp>
        <p:nvSpPr>
          <p:cNvPr id="38916" name="日期占位符 3"/>
          <p:cNvSpPr txBox="1">
            <a:spLocks noGrp="1" noChangeArrowheads="1"/>
          </p:cNvSpPr>
          <p:nvPr/>
        </p:nvSpPr>
        <p:spPr bwMode="auto">
          <a:xfrm>
            <a:off x="250825" y="6237288"/>
            <a:ext cx="1905000" cy="457200"/>
          </a:xfrm>
          <a:prstGeom prst="rect">
            <a:avLst/>
          </a:prstGeom>
          <a:noFill/>
          <a:ln w="9525">
            <a:noFill/>
            <a:miter lim="800000"/>
            <a:headEnd/>
            <a:tailEnd/>
          </a:ln>
        </p:spPr>
        <p:txBody>
          <a:bodyPr anchor="b"/>
          <a:lstStyle/>
          <a:p>
            <a:fld id="{9559B4D9-DA78-4369-8B03-B4B7CBE2F144}" type="datetime1">
              <a:rPr lang="zh-CN" altLang="en-US" sz="1000"/>
              <a:pPr/>
              <a:t>2016/9/11</a:t>
            </a:fld>
            <a:endParaRPr lang="en-US" altLang="zh-CN" sz="1000"/>
          </a:p>
        </p:txBody>
      </p:sp>
    </p:spTree>
  </p:cSld>
  <p:clrMapOvr>
    <a:masterClrMapping/>
  </p:clrMapOvr>
  <p:transition spd="slow" advTm="1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日期占位符 3"/>
          <p:cNvSpPr>
            <a:spLocks noGrp="1"/>
          </p:cNvSpPr>
          <p:nvPr>
            <p:ph type="dt" sz="quarter" idx="10"/>
          </p:nvPr>
        </p:nvSpPr>
        <p:spPr>
          <a:xfrm>
            <a:off x="250825" y="6237288"/>
            <a:ext cx="1905000" cy="457200"/>
          </a:xfrm>
          <a:noFill/>
        </p:spPr>
        <p:txBody>
          <a:bodyPr anchor="b"/>
          <a:lstStyle/>
          <a:p>
            <a:pPr algn="l"/>
            <a:fld id="{4CC25BDB-8121-41B5-95E4-6F153E3DD81A}" type="datetime1">
              <a:rPr lang="zh-CN" altLang="en-US" smtClean="0">
                <a:latin typeface="Tahoma" pitchFamily="34" charset="0"/>
                <a:ea typeface="宋体" charset="-122"/>
              </a:rPr>
              <a:pPr algn="l"/>
              <a:t>2016/9/11</a:t>
            </a:fld>
            <a:endParaRPr lang="en-US" altLang="zh-CN" smtClean="0">
              <a:latin typeface="Tahoma" pitchFamily="34" charset="0"/>
              <a:ea typeface="宋体" charset="-122"/>
            </a:endParaRPr>
          </a:p>
        </p:txBody>
      </p:sp>
      <p:sp>
        <p:nvSpPr>
          <p:cNvPr id="39938" name="灯片编号占位符 5"/>
          <p:cNvSpPr>
            <a:spLocks noGrp="1"/>
          </p:cNvSpPr>
          <p:nvPr>
            <p:ph type="sldNum" sz="quarter" idx="12"/>
          </p:nvPr>
        </p:nvSpPr>
        <p:spPr>
          <a:xfrm>
            <a:off x="7042150" y="6243638"/>
            <a:ext cx="1905000" cy="457200"/>
          </a:xfrm>
          <a:noFill/>
        </p:spPr>
        <p:txBody>
          <a:bodyPr anchor="b"/>
          <a:lstStyle/>
          <a:p>
            <a:fld id="{A7D4203F-CBA9-46E6-9CC8-E328DB7AB6D5}" type="slidenum">
              <a:rPr lang="en-US" altLang="zh-CN" smtClean="0">
                <a:latin typeface="Tahoma" pitchFamily="34" charset="0"/>
                <a:ea typeface="宋体" charset="-122"/>
              </a:rPr>
              <a:pPr/>
              <a:t>23</a:t>
            </a:fld>
            <a:endParaRPr lang="en-US" altLang="zh-CN" smtClean="0">
              <a:latin typeface="Tahoma" pitchFamily="34" charset="0"/>
              <a:ea typeface="宋体" charset="-122"/>
            </a:endParaRPr>
          </a:p>
        </p:txBody>
      </p:sp>
      <p:sp>
        <p:nvSpPr>
          <p:cNvPr id="39939" name="Rectangle 2"/>
          <p:cNvSpPr>
            <a:spLocks noGrp="1" noChangeArrowheads="1"/>
          </p:cNvSpPr>
          <p:nvPr>
            <p:ph type="title" idx="4294967295"/>
          </p:nvPr>
        </p:nvSpPr>
        <p:spPr>
          <a:xfrm>
            <a:off x="2590800" y="90488"/>
            <a:ext cx="6019800" cy="890587"/>
          </a:xfrm>
        </p:spPr>
        <p:txBody>
          <a:bodyPr anchor="b"/>
          <a:lstStyle/>
          <a:p>
            <a:pPr eaLnBrk="1" hangingPunct="1"/>
            <a:r>
              <a:rPr lang="zh-CN" altLang="en-US" smtClean="0">
                <a:latin typeface="Arial" charset="0"/>
              </a:rPr>
              <a:t>中国的</a:t>
            </a:r>
            <a:r>
              <a:rPr lang="en-US" altLang="zh-CN" smtClean="0">
                <a:latin typeface="Arial" charset="0"/>
              </a:rPr>
              <a:t>WAPI</a:t>
            </a:r>
            <a:r>
              <a:rPr lang="zh-CN" altLang="en-US" smtClean="0"/>
              <a:t>之痛</a:t>
            </a:r>
          </a:p>
        </p:txBody>
      </p:sp>
      <p:sp>
        <p:nvSpPr>
          <p:cNvPr id="134147" name="Rectangle 3"/>
          <p:cNvSpPr>
            <a:spLocks noGrp="1" noChangeArrowheads="1"/>
          </p:cNvSpPr>
          <p:nvPr>
            <p:ph type="body" idx="4294967295"/>
          </p:nvPr>
        </p:nvSpPr>
        <p:spPr>
          <a:xfrm>
            <a:off x="468313" y="1196975"/>
            <a:ext cx="8229600" cy="5218113"/>
          </a:xfrm>
        </p:spPr>
        <p:txBody>
          <a:bodyPr/>
          <a:lstStyle/>
          <a:p>
            <a:pPr eaLnBrk="1" hangingPunct="1"/>
            <a:r>
              <a:rPr lang="zh-CN" altLang="en-US" smtClean="0"/>
              <a:t>历史回放</a:t>
            </a:r>
          </a:p>
          <a:p>
            <a:pPr lvl="1" eaLnBrk="1" hangingPunct="1"/>
            <a:r>
              <a:rPr lang="zh-CN" altLang="en-US" sz="2400" smtClean="0"/>
              <a:t> </a:t>
            </a:r>
            <a:r>
              <a:rPr lang="en-US" altLang="zh-CN" smtClean="0"/>
              <a:t>03</a:t>
            </a:r>
            <a:r>
              <a:rPr lang="zh-CN" altLang="en-US" smtClean="0"/>
              <a:t>年下半年</a:t>
            </a:r>
            <a:r>
              <a:rPr lang="en-US" altLang="zh-CN" smtClean="0"/>
              <a:t>,</a:t>
            </a:r>
            <a:r>
              <a:rPr lang="zh-CN" altLang="en-US" smtClean="0"/>
              <a:t>中国提出将实施自己的无线标准</a:t>
            </a:r>
          </a:p>
          <a:p>
            <a:pPr lvl="1" eaLnBrk="1" hangingPunct="1"/>
            <a:r>
              <a:rPr lang="zh-CN" altLang="en-US" smtClean="0"/>
              <a:t> </a:t>
            </a:r>
            <a:r>
              <a:rPr lang="en-US" altLang="zh-CN" smtClean="0"/>
              <a:t>04</a:t>
            </a:r>
            <a:r>
              <a:rPr lang="zh-CN" altLang="en-US" smtClean="0"/>
              <a:t>年</a:t>
            </a:r>
            <a:r>
              <a:rPr lang="en-US" altLang="zh-CN" smtClean="0"/>
              <a:t>1</a:t>
            </a:r>
            <a:r>
              <a:rPr lang="zh-CN" altLang="en-US" smtClean="0"/>
              <a:t>月</a:t>
            </a:r>
            <a:r>
              <a:rPr lang="en-US" altLang="zh-CN" smtClean="0"/>
              <a:t>,</a:t>
            </a:r>
            <a:r>
              <a:rPr lang="zh-CN" altLang="en-US" smtClean="0"/>
              <a:t>温总理访美</a:t>
            </a:r>
            <a:r>
              <a:rPr lang="en-US" altLang="zh-CN" smtClean="0"/>
              <a:t>,</a:t>
            </a:r>
            <a:r>
              <a:rPr lang="zh-CN" altLang="en-US" smtClean="0"/>
              <a:t>美国政府施压</a:t>
            </a:r>
          </a:p>
          <a:p>
            <a:pPr lvl="1" eaLnBrk="1" hangingPunct="1"/>
            <a:r>
              <a:rPr lang="zh-CN" altLang="en-US" smtClean="0"/>
              <a:t> </a:t>
            </a:r>
            <a:r>
              <a:rPr lang="en-US" altLang="zh-CN" smtClean="0"/>
              <a:t>04</a:t>
            </a:r>
            <a:r>
              <a:rPr lang="zh-CN" altLang="en-US" smtClean="0"/>
              <a:t>年</a:t>
            </a:r>
            <a:r>
              <a:rPr lang="en-US" altLang="zh-CN" smtClean="0"/>
              <a:t>4</a:t>
            </a:r>
            <a:r>
              <a:rPr lang="zh-CN" altLang="en-US" smtClean="0"/>
              <a:t>月</a:t>
            </a:r>
            <a:r>
              <a:rPr lang="en-US" altLang="zh-CN" smtClean="0"/>
              <a:t>,</a:t>
            </a:r>
            <a:r>
              <a:rPr lang="zh-CN" altLang="en-US" smtClean="0"/>
              <a:t>吴仪访美</a:t>
            </a:r>
            <a:r>
              <a:rPr lang="en-US" altLang="zh-CN" smtClean="0"/>
              <a:t>,</a:t>
            </a:r>
            <a:r>
              <a:rPr lang="zh-CN" altLang="en-US" smtClean="0"/>
              <a:t>中国推迟原定</a:t>
            </a:r>
            <a:r>
              <a:rPr lang="en-US" altLang="zh-CN" smtClean="0"/>
              <a:t>6</a:t>
            </a:r>
            <a:r>
              <a:rPr lang="zh-CN" altLang="en-US" smtClean="0"/>
              <a:t>月的新标准实施</a:t>
            </a:r>
          </a:p>
          <a:p>
            <a:pPr eaLnBrk="1" hangingPunct="1"/>
            <a:r>
              <a:rPr lang="zh-CN" altLang="en-US" smtClean="0"/>
              <a:t>镜头再前推</a:t>
            </a:r>
          </a:p>
          <a:p>
            <a:pPr lvl="1" eaLnBrk="1" hangingPunct="1"/>
            <a:r>
              <a:rPr lang="zh-CN" altLang="en-US" sz="2400" smtClean="0"/>
              <a:t> </a:t>
            </a:r>
            <a:r>
              <a:rPr lang="en-US" altLang="zh-CN" smtClean="0"/>
              <a:t>01</a:t>
            </a:r>
            <a:r>
              <a:rPr lang="zh-CN" altLang="en-US" smtClean="0"/>
              <a:t>年江总书记考察西安高新技术区上电视</a:t>
            </a:r>
          </a:p>
          <a:p>
            <a:pPr lvl="1" eaLnBrk="1" hangingPunct="1"/>
            <a:r>
              <a:rPr lang="zh-CN" altLang="en-US" smtClean="0"/>
              <a:t> 随后的西安高新技术交易会详情披露</a:t>
            </a:r>
          </a:p>
          <a:p>
            <a:pPr lvl="1" eaLnBrk="1" hangingPunct="1"/>
            <a:r>
              <a:rPr lang="zh-CN" altLang="en-US" smtClean="0"/>
              <a:t> </a:t>
            </a:r>
            <a:r>
              <a:rPr lang="en-US" altLang="zh-CN" smtClean="0"/>
              <a:t>Intel</a:t>
            </a:r>
            <a:r>
              <a:rPr lang="zh-CN" altLang="en-US" smtClean="0"/>
              <a:t>试图收购</a:t>
            </a:r>
            <a:r>
              <a:rPr lang="en-US" altLang="zh-CN" smtClean="0"/>
              <a:t>WAPI</a:t>
            </a:r>
            <a:r>
              <a:rPr lang="zh-CN" altLang="en-US" smtClean="0"/>
              <a:t>的研制机构</a:t>
            </a:r>
          </a:p>
          <a:p>
            <a:pPr eaLnBrk="1" hangingPunct="1"/>
            <a:endParaRPr lang="zh-CN" altLang="en-US"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linds(horizontal)">
                                      <p:cBhvr>
                                        <p:cTn id="7" dur="500"/>
                                        <p:tgtEl>
                                          <p:spTgt spid="134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4147">
                                            <p:txEl>
                                              <p:pRg st="1" end="1"/>
                                            </p:txEl>
                                          </p:spTgt>
                                        </p:tgtEl>
                                        <p:attrNameLst>
                                          <p:attrName>style.visibility</p:attrName>
                                        </p:attrNameLst>
                                      </p:cBhvr>
                                      <p:to>
                                        <p:strVal val="visible"/>
                                      </p:to>
                                    </p:set>
                                    <p:animEffect transition="in" filter="blinds(horizontal)">
                                      <p:cBhvr>
                                        <p:cTn id="10" dur="500"/>
                                        <p:tgtEl>
                                          <p:spTgt spid="13414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animEffect transition="in" filter="blinds(horizontal)">
                                      <p:cBhvr>
                                        <p:cTn id="13" dur="500"/>
                                        <p:tgtEl>
                                          <p:spTgt spid="13414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4147">
                                            <p:txEl>
                                              <p:pRg st="3" end="3"/>
                                            </p:txEl>
                                          </p:spTgt>
                                        </p:tgtEl>
                                        <p:attrNameLst>
                                          <p:attrName>style.visibility</p:attrName>
                                        </p:attrNameLst>
                                      </p:cBhvr>
                                      <p:to>
                                        <p:strVal val="visible"/>
                                      </p:to>
                                    </p:set>
                                    <p:animEffect transition="in" filter="blinds(horizontal)">
                                      <p:cBhvr>
                                        <p:cTn id="16" dur="500"/>
                                        <p:tgtEl>
                                          <p:spTgt spid="13414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iterate type="lt">
                                    <p:tmPct val="0"/>
                                  </p:iterate>
                                  <p:childTnLst>
                                    <p:set>
                                      <p:cBhvr>
                                        <p:cTn id="20" dur="1" fill="hold">
                                          <p:stCondLst>
                                            <p:cond delay="0"/>
                                          </p:stCondLst>
                                        </p:cTn>
                                        <p:tgtEl>
                                          <p:spTgt spid="134147">
                                            <p:txEl>
                                              <p:pRg st="4" end="4"/>
                                            </p:txEl>
                                          </p:spTgt>
                                        </p:tgtEl>
                                        <p:attrNameLst>
                                          <p:attrName>style.visibility</p:attrName>
                                        </p:attrNameLst>
                                      </p:cBhvr>
                                      <p:to>
                                        <p:strVal val="visible"/>
                                      </p:to>
                                    </p:set>
                                    <p:animEffect transition="in" filter="blinds(horizontal)">
                                      <p:cBhvr>
                                        <p:cTn id="21" dur="500"/>
                                        <p:tgtEl>
                                          <p:spTgt spid="134147">
                                            <p:txEl>
                                              <p:pRg st="4" end="4"/>
                                            </p:txEl>
                                          </p:spTgt>
                                        </p:tgtEl>
                                      </p:cBhvr>
                                    </p:animEffect>
                                  </p:childTnLst>
                                </p:cTn>
                              </p:par>
                              <p:par>
                                <p:cTn id="22" presetID="3" presetClass="entr" presetSubtype="10" fill="hold" nodeType="withEffect">
                                  <p:stCondLst>
                                    <p:cond delay="0"/>
                                  </p:stCondLst>
                                  <p:iterate type="lt">
                                    <p:tmPct val="0"/>
                                  </p:iterate>
                                  <p:childTnLst>
                                    <p:set>
                                      <p:cBhvr>
                                        <p:cTn id="23" dur="1" fill="hold">
                                          <p:stCondLst>
                                            <p:cond delay="0"/>
                                          </p:stCondLst>
                                        </p:cTn>
                                        <p:tgtEl>
                                          <p:spTgt spid="134147">
                                            <p:txEl>
                                              <p:pRg st="5" end="5"/>
                                            </p:txEl>
                                          </p:spTgt>
                                        </p:tgtEl>
                                        <p:attrNameLst>
                                          <p:attrName>style.visibility</p:attrName>
                                        </p:attrNameLst>
                                      </p:cBhvr>
                                      <p:to>
                                        <p:strVal val="visible"/>
                                      </p:to>
                                    </p:set>
                                    <p:animEffect transition="in" filter="blinds(horizontal)">
                                      <p:cBhvr>
                                        <p:cTn id="24" dur="500"/>
                                        <p:tgtEl>
                                          <p:spTgt spid="134147">
                                            <p:txEl>
                                              <p:pRg st="5" end="5"/>
                                            </p:txEl>
                                          </p:spTgt>
                                        </p:tgtEl>
                                      </p:cBhvr>
                                    </p:animEffect>
                                  </p:childTnLst>
                                </p:cTn>
                              </p:par>
                              <p:par>
                                <p:cTn id="25" presetID="3" presetClass="entr" presetSubtype="10" fill="hold" nodeType="withEffect">
                                  <p:stCondLst>
                                    <p:cond delay="0"/>
                                  </p:stCondLst>
                                  <p:iterate type="lt">
                                    <p:tmPct val="0"/>
                                  </p:iterate>
                                  <p:childTnLst>
                                    <p:set>
                                      <p:cBhvr>
                                        <p:cTn id="26" dur="1" fill="hold">
                                          <p:stCondLst>
                                            <p:cond delay="0"/>
                                          </p:stCondLst>
                                        </p:cTn>
                                        <p:tgtEl>
                                          <p:spTgt spid="134147">
                                            <p:txEl>
                                              <p:pRg st="6" end="6"/>
                                            </p:txEl>
                                          </p:spTgt>
                                        </p:tgtEl>
                                        <p:attrNameLst>
                                          <p:attrName>style.visibility</p:attrName>
                                        </p:attrNameLst>
                                      </p:cBhvr>
                                      <p:to>
                                        <p:strVal val="visible"/>
                                      </p:to>
                                    </p:set>
                                    <p:animEffect transition="in" filter="blinds(horizontal)">
                                      <p:cBhvr>
                                        <p:cTn id="27" dur="500"/>
                                        <p:tgtEl>
                                          <p:spTgt spid="134147">
                                            <p:txEl>
                                              <p:pRg st="6" end="6"/>
                                            </p:txEl>
                                          </p:spTgt>
                                        </p:tgtEl>
                                      </p:cBhvr>
                                    </p:animEffect>
                                  </p:childTnLst>
                                </p:cTn>
                              </p:par>
                              <p:par>
                                <p:cTn id="28" presetID="3" presetClass="entr" presetSubtype="10" fill="hold" nodeType="withEffect">
                                  <p:stCondLst>
                                    <p:cond delay="0"/>
                                  </p:stCondLst>
                                  <p:iterate type="lt">
                                    <p:tmPct val="0"/>
                                  </p:iterate>
                                  <p:childTnLst>
                                    <p:set>
                                      <p:cBhvr>
                                        <p:cTn id="29" dur="1" fill="hold">
                                          <p:stCondLst>
                                            <p:cond delay="0"/>
                                          </p:stCondLst>
                                        </p:cTn>
                                        <p:tgtEl>
                                          <p:spTgt spid="134147">
                                            <p:txEl>
                                              <p:pRg st="7" end="7"/>
                                            </p:txEl>
                                          </p:spTgt>
                                        </p:tgtEl>
                                        <p:attrNameLst>
                                          <p:attrName>style.visibility</p:attrName>
                                        </p:attrNameLst>
                                      </p:cBhvr>
                                      <p:to>
                                        <p:strVal val="visible"/>
                                      </p:to>
                                    </p:set>
                                    <p:animEffect transition="in" filter="blinds(horizontal)">
                                      <p:cBhvr>
                                        <p:cTn id="30" dur="500"/>
                                        <p:tgtEl>
                                          <p:spTgt spid="134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日期占位符 1"/>
          <p:cNvSpPr>
            <a:spLocks noGrp="1"/>
          </p:cNvSpPr>
          <p:nvPr>
            <p:ph type="dt" sz="quarter" idx="10"/>
          </p:nvPr>
        </p:nvSpPr>
        <p:spPr>
          <a:noFill/>
        </p:spPr>
        <p:txBody>
          <a:bodyPr/>
          <a:lstStyle/>
          <a:p>
            <a:fld id="{C043B0A7-A339-4FDA-977B-89EFC199086B}"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40962"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40963" name="灯片编号占位符 3"/>
          <p:cNvSpPr>
            <a:spLocks noGrp="1"/>
          </p:cNvSpPr>
          <p:nvPr>
            <p:ph type="sldNum" sz="quarter" idx="12"/>
          </p:nvPr>
        </p:nvSpPr>
        <p:spPr>
          <a:noFill/>
        </p:spPr>
        <p:txBody>
          <a:bodyPr/>
          <a:lstStyle/>
          <a:p>
            <a:fld id="{B5B3D518-C00B-49AC-9B46-0DB37F0AEDAA}" type="slidenum">
              <a:rPr lang="en-US" altLang="zh-CN" smtClean="0">
                <a:latin typeface="Arial" charset="0"/>
                <a:ea typeface="宋体" charset="-122"/>
              </a:rPr>
              <a:pPr/>
              <a:t>24</a:t>
            </a:fld>
            <a:endParaRPr lang="en-US" altLang="zh-CN" smtClean="0">
              <a:latin typeface="Arial" charset="0"/>
              <a:ea typeface="宋体" charset="-122"/>
            </a:endParaRPr>
          </a:p>
        </p:txBody>
      </p:sp>
      <p:sp>
        <p:nvSpPr>
          <p:cNvPr id="40964" name="Rectangle 2"/>
          <p:cNvSpPr>
            <a:spLocks noGrp="1" noChangeArrowheads="1"/>
          </p:cNvSpPr>
          <p:nvPr>
            <p:ph type="title" idx="4294967295"/>
          </p:nvPr>
        </p:nvSpPr>
        <p:spPr>
          <a:xfrm>
            <a:off x="1231900" y="260350"/>
            <a:ext cx="7732713" cy="685800"/>
          </a:xfrm>
        </p:spPr>
        <p:txBody>
          <a:bodyPr/>
          <a:lstStyle/>
          <a:p>
            <a:pPr eaLnBrk="1" hangingPunct="1"/>
            <a:r>
              <a:rPr lang="zh-CN" altLang="en-US" smtClean="0"/>
              <a:t>情报与竞争情报</a:t>
            </a:r>
            <a:r>
              <a:rPr lang="en-US" altLang="zh-CN" smtClean="0"/>
              <a:t>(vs </a:t>
            </a:r>
            <a:r>
              <a:rPr lang="zh-CN" altLang="en-US" smtClean="0"/>
              <a:t>信息</a:t>
            </a:r>
            <a:r>
              <a:rPr lang="en-US" altLang="zh-CN" smtClean="0"/>
              <a:t>)</a:t>
            </a:r>
          </a:p>
        </p:txBody>
      </p:sp>
      <p:sp>
        <p:nvSpPr>
          <p:cNvPr id="40965" name="Rectangle 3"/>
          <p:cNvSpPr>
            <a:spLocks noGrp="1" noChangeArrowheads="1"/>
          </p:cNvSpPr>
          <p:nvPr>
            <p:ph type="body" idx="4294967295"/>
          </p:nvPr>
        </p:nvSpPr>
        <p:spPr>
          <a:xfrm>
            <a:off x="827088" y="1412875"/>
            <a:ext cx="7866062" cy="4932363"/>
          </a:xfrm>
        </p:spPr>
        <p:txBody>
          <a:bodyPr/>
          <a:lstStyle/>
          <a:p>
            <a:pPr eaLnBrk="1" hangingPunct="1"/>
            <a:r>
              <a:rPr lang="zh-CN" altLang="en-US" smtClean="0"/>
              <a:t>情报</a:t>
            </a:r>
            <a:r>
              <a:rPr lang="en-US" altLang="zh-CN" smtClean="0"/>
              <a:t>(intelligence)</a:t>
            </a:r>
            <a:r>
              <a:rPr lang="zh-CN" altLang="en-US" smtClean="0"/>
              <a:t>活动：组织感知外部环境变化，并作出反应，使组织更好适应环境变化的活动</a:t>
            </a:r>
          </a:p>
          <a:p>
            <a:pPr eaLnBrk="1" hangingPunct="1"/>
            <a:r>
              <a:rPr lang="zh-CN" altLang="en-US" smtClean="0"/>
              <a:t>智商</a:t>
            </a:r>
            <a:r>
              <a:rPr lang="en-US" altLang="zh-CN" smtClean="0"/>
              <a:t>(IQ)</a:t>
            </a:r>
            <a:r>
              <a:rPr lang="zh-CN" altLang="en-US" smtClean="0"/>
              <a:t>、人工智能</a:t>
            </a:r>
            <a:r>
              <a:rPr lang="en-US" altLang="zh-CN" smtClean="0"/>
              <a:t>(AI)</a:t>
            </a:r>
            <a:r>
              <a:rPr lang="zh-CN" altLang="en-US" smtClean="0"/>
              <a:t>语境下的</a:t>
            </a:r>
            <a:r>
              <a:rPr lang="en-US" altLang="zh-CN" smtClean="0"/>
              <a:t>intelligence(BI </a:t>
            </a:r>
            <a:r>
              <a:rPr lang="zh-CN" altLang="en-US" smtClean="0"/>
              <a:t>商务智能</a:t>
            </a:r>
            <a:r>
              <a:rPr lang="en-US" altLang="zh-CN" smtClean="0"/>
              <a:t>)</a:t>
            </a:r>
          </a:p>
          <a:p>
            <a:pPr eaLnBrk="1" hangingPunct="1"/>
            <a:r>
              <a:rPr lang="zh-CN" altLang="en-US" smtClean="0"/>
              <a:t>竞争情报</a:t>
            </a:r>
            <a:r>
              <a:rPr lang="en-US" altLang="zh-CN" smtClean="0"/>
              <a:t>(competitive intelligence)</a:t>
            </a:r>
            <a:r>
              <a:rPr lang="zh-CN" altLang="en-US" smtClean="0"/>
              <a:t>：组织为取得市场竞争优势，对竞争环境、竞争对手进行的情报研究，由此得出提高竞争力的策略和方法</a:t>
            </a: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日期占位符 1"/>
          <p:cNvSpPr>
            <a:spLocks noGrp="1"/>
          </p:cNvSpPr>
          <p:nvPr>
            <p:ph type="dt" sz="quarter" idx="10"/>
          </p:nvPr>
        </p:nvSpPr>
        <p:spPr>
          <a:noFill/>
        </p:spPr>
        <p:txBody>
          <a:bodyPr/>
          <a:lstStyle/>
          <a:p>
            <a:fld id="{AB101B45-45C4-46E3-9DDD-2D0E160F5AAF}"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43010"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43011" name="灯片编号占位符 3"/>
          <p:cNvSpPr>
            <a:spLocks noGrp="1"/>
          </p:cNvSpPr>
          <p:nvPr>
            <p:ph type="sldNum" sz="quarter" idx="12"/>
          </p:nvPr>
        </p:nvSpPr>
        <p:spPr>
          <a:noFill/>
        </p:spPr>
        <p:txBody>
          <a:bodyPr/>
          <a:lstStyle/>
          <a:p>
            <a:fld id="{FD8445BF-3E8A-498C-89DF-C56A63C6758A}" type="slidenum">
              <a:rPr lang="en-US" altLang="zh-CN" smtClean="0">
                <a:latin typeface="Arial" charset="0"/>
                <a:ea typeface="宋体" charset="-122"/>
              </a:rPr>
              <a:pPr/>
              <a:t>25</a:t>
            </a:fld>
            <a:endParaRPr lang="en-US" altLang="zh-CN" smtClean="0">
              <a:latin typeface="Arial" charset="0"/>
              <a:ea typeface="宋体" charset="-122"/>
            </a:endParaRPr>
          </a:p>
        </p:txBody>
      </p:sp>
      <p:sp>
        <p:nvSpPr>
          <p:cNvPr id="43012" name="Rectangle 2"/>
          <p:cNvSpPr>
            <a:spLocks noGrp="1" noChangeArrowheads="1"/>
          </p:cNvSpPr>
          <p:nvPr>
            <p:ph type="title" idx="4294967295"/>
          </p:nvPr>
        </p:nvSpPr>
        <p:spPr>
          <a:xfrm>
            <a:off x="2843213" y="404813"/>
            <a:ext cx="5684837" cy="647700"/>
          </a:xfrm>
        </p:spPr>
        <p:txBody>
          <a:bodyPr/>
          <a:lstStyle/>
          <a:p>
            <a:pPr eaLnBrk="1" hangingPunct="1"/>
            <a:r>
              <a:rPr lang="zh-CN" altLang="en-US" smtClean="0"/>
              <a:t>（组织）情报三个基本方面</a:t>
            </a:r>
          </a:p>
        </p:txBody>
      </p:sp>
      <p:sp>
        <p:nvSpPr>
          <p:cNvPr id="149507" name="Rectangle 3"/>
          <p:cNvSpPr>
            <a:spLocks noGrp="1" noChangeArrowheads="1"/>
          </p:cNvSpPr>
          <p:nvPr>
            <p:ph type="body" idx="4294967295"/>
          </p:nvPr>
        </p:nvSpPr>
        <p:spPr>
          <a:xfrm>
            <a:off x="684213" y="1341438"/>
            <a:ext cx="8075612" cy="4403725"/>
          </a:xfrm>
        </p:spPr>
        <p:txBody>
          <a:bodyPr/>
          <a:lstStyle/>
          <a:p>
            <a:pPr eaLnBrk="1" hangingPunct="1"/>
            <a:r>
              <a:rPr lang="zh-CN" altLang="en-US" sz="3600" u="sng" smtClean="0"/>
              <a:t>产品</a:t>
            </a:r>
            <a:r>
              <a:rPr lang="zh-CN" altLang="en-US" sz="3600" smtClean="0"/>
              <a:t>：与内外环境有关、经过分析加工、为决策所需、为采取行动而用的信息产品</a:t>
            </a:r>
          </a:p>
          <a:p>
            <a:pPr eaLnBrk="1" hangingPunct="1"/>
            <a:r>
              <a:rPr lang="zh-CN" altLang="en-US" sz="3600" u="sng" smtClean="0"/>
              <a:t>过程</a:t>
            </a:r>
            <a:r>
              <a:rPr lang="zh-CN" altLang="en-US" sz="3600" smtClean="0"/>
              <a:t>：生产上述信息产品，并使之运用于组织竞争决策的整个过程</a:t>
            </a:r>
          </a:p>
          <a:p>
            <a:pPr eaLnBrk="1" hangingPunct="1"/>
            <a:r>
              <a:rPr lang="zh-CN" altLang="en-US" sz="3600" u="sng" smtClean="0"/>
              <a:t>组织</a:t>
            </a:r>
            <a:r>
              <a:rPr lang="zh-CN" altLang="en-US" sz="3600" smtClean="0"/>
              <a:t>：有组织保证的专门化工作  </a:t>
            </a:r>
            <a:r>
              <a:rPr lang="en-US" altLang="zh-CN" sz="3600" smtClean="0"/>
              <a:t>(</a:t>
            </a:r>
            <a:r>
              <a:rPr lang="zh-CN" altLang="en-US" sz="3600" smtClean="0"/>
              <a:t>系统</a:t>
            </a:r>
            <a:r>
              <a:rPr lang="en-US" altLang="zh-CN" sz="3600" smtClean="0"/>
              <a:t>)</a:t>
            </a:r>
            <a:endParaRPr lang="en-US" altLang="zh-CN"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20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20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20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0E7432E2-0AE2-4DEE-827A-3B7DD1DCBA0E}"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45058"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A113593E-1C2F-4645-AAC1-9B5F89C34163}" type="slidenum">
              <a:rPr lang="en-US" altLang="zh-CN" smtClean="0">
                <a:latin typeface="Arial" charset="0"/>
                <a:ea typeface="宋体" charset="-122"/>
              </a:rPr>
              <a:pPr/>
              <a:t>26</a:t>
            </a:fld>
            <a:endParaRPr lang="en-US" altLang="zh-CN" smtClean="0">
              <a:latin typeface="Arial" charset="0"/>
              <a:ea typeface="宋体" charset="-122"/>
            </a:endParaRPr>
          </a:p>
        </p:txBody>
      </p:sp>
      <p:sp>
        <p:nvSpPr>
          <p:cNvPr id="45059" name="Oval 2"/>
          <p:cNvSpPr>
            <a:spLocks noChangeArrowheads="1"/>
          </p:cNvSpPr>
          <p:nvPr/>
        </p:nvSpPr>
        <p:spPr bwMode="auto">
          <a:xfrm>
            <a:off x="1752600" y="2382838"/>
            <a:ext cx="5486400" cy="3581400"/>
          </a:xfrm>
          <a:prstGeom prst="ellipse">
            <a:avLst/>
          </a:prstGeom>
          <a:noFill/>
          <a:ln w="76200" cap="sq">
            <a:solidFill>
              <a:srgbClr val="FF6600"/>
            </a:solidFill>
            <a:round/>
            <a:headEnd type="none" w="sm" len="sm"/>
            <a:tailEnd type="none" w="sm" len="sm"/>
          </a:ln>
        </p:spPr>
        <p:txBody>
          <a:bodyPr wrap="none" anchor="ctr"/>
          <a:lstStyle/>
          <a:p>
            <a:pPr algn="r"/>
            <a:endParaRPr lang="zh-CN" altLang="en-US"/>
          </a:p>
        </p:txBody>
      </p:sp>
      <p:sp>
        <p:nvSpPr>
          <p:cNvPr id="45060" name="Rectangle 3"/>
          <p:cNvSpPr>
            <a:spLocks noGrp="1" noChangeArrowheads="1"/>
          </p:cNvSpPr>
          <p:nvPr>
            <p:ph type="title"/>
          </p:nvPr>
        </p:nvSpPr>
        <p:spPr>
          <a:xfrm>
            <a:off x="1042988" y="188913"/>
            <a:ext cx="7772400" cy="1006475"/>
          </a:xfrm>
        </p:spPr>
        <p:txBody>
          <a:bodyPr/>
          <a:lstStyle/>
          <a:p>
            <a:r>
              <a:rPr lang="zh-CN" altLang="en-US" smtClean="0"/>
              <a:t>情报循环图</a:t>
            </a:r>
          </a:p>
        </p:txBody>
      </p:sp>
      <p:grpSp>
        <p:nvGrpSpPr>
          <p:cNvPr id="45061" name="Group 4"/>
          <p:cNvGrpSpPr>
            <a:grpSpLocks/>
          </p:cNvGrpSpPr>
          <p:nvPr/>
        </p:nvGrpSpPr>
        <p:grpSpPr bwMode="auto">
          <a:xfrm>
            <a:off x="3276600" y="1773238"/>
            <a:ext cx="2362200" cy="1295400"/>
            <a:chOff x="2112" y="816"/>
            <a:chExt cx="1488" cy="816"/>
          </a:xfrm>
        </p:grpSpPr>
        <p:sp>
          <p:nvSpPr>
            <p:cNvPr id="45074" name="Oval 5"/>
            <p:cNvSpPr>
              <a:spLocks noChangeArrowheads="1"/>
            </p:cNvSpPr>
            <p:nvPr/>
          </p:nvSpPr>
          <p:spPr bwMode="auto">
            <a:xfrm>
              <a:off x="2112" y="816"/>
              <a:ext cx="1488" cy="816"/>
            </a:xfrm>
            <a:prstGeom prst="ellipse">
              <a:avLst/>
            </a:prstGeom>
            <a:solidFill>
              <a:schemeClr val="accent1"/>
            </a:solidFill>
            <a:ln w="12700" cap="sq">
              <a:solidFill>
                <a:schemeClr val="tx1"/>
              </a:solidFill>
              <a:round/>
              <a:headEnd type="none" w="sm" len="sm"/>
              <a:tailEnd type="none" w="sm" len="sm"/>
            </a:ln>
          </p:spPr>
          <p:txBody>
            <a:bodyPr wrap="none" anchor="ctr"/>
            <a:lstStyle/>
            <a:p>
              <a:pPr algn="r"/>
              <a:endParaRPr lang="zh-CN" altLang="en-US"/>
            </a:p>
          </p:txBody>
        </p:sp>
        <p:sp>
          <p:nvSpPr>
            <p:cNvPr id="45075" name="Text Box 6"/>
            <p:cNvSpPr txBox="1">
              <a:spLocks noChangeArrowheads="1"/>
            </p:cNvSpPr>
            <p:nvPr/>
          </p:nvSpPr>
          <p:spPr bwMode="auto">
            <a:xfrm>
              <a:off x="2304" y="1056"/>
              <a:ext cx="1200" cy="250"/>
            </a:xfrm>
            <a:prstGeom prst="rect">
              <a:avLst/>
            </a:prstGeom>
            <a:noFill/>
            <a:ln w="12700" cap="sq">
              <a:noFill/>
              <a:miter lim="800000"/>
              <a:headEnd type="none" w="sm" len="sm"/>
              <a:tailEnd type="none" w="sm" len="sm"/>
            </a:ln>
          </p:spPr>
          <p:txBody>
            <a:bodyPr>
              <a:spAutoFit/>
            </a:bodyPr>
            <a:lstStyle/>
            <a:p>
              <a:pPr algn="r">
                <a:spcBef>
                  <a:spcPct val="50000"/>
                </a:spcBef>
              </a:pPr>
              <a:r>
                <a:rPr lang="zh-CN" altLang="en-US" sz="2000" b="1">
                  <a:latin typeface="幼圆"/>
                  <a:ea typeface="幼圆"/>
                  <a:cs typeface="幼圆"/>
                </a:rPr>
                <a:t>规划</a:t>
              </a:r>
              <a:r>
                <a:rPr lang="en-US" altLang="zh-CN" sz="2000" b="1">
                  <a:latin typeface="幼圆"/>
                  <a:ea typeface="幼圆"/>
                  <a:cs typeface="幼圆"/>
                </a:rPr>
                <a:t>(10-15%)</a:t>
              </a:r>
            </a:p>
          </p:txBody>
        </p:sp>
      </p:grpSp>
      <p:grpSp>
        <p:nvGrpSpPr>
          <p:cNvPr id="45062" name="Group 7"/>
          <p:cNvGrpSpPr>
            <a:grpSpLocks/>
          </p:cNvGrpSpPr>
          <p:nvPr/>
        </p:nvGrpSpPr>
        <p:grpSpPr bwMode="auto">
          <a:xfrm>
            <a:off x="5562600" y="3144838"/>
            <a:ext cx="2362200" cy="1295400"/>
            <a:chOff x="3552" y="1680"/>
            <a:chExt cx="1488" cy="816"/>
          </a:xfrm>
        </p:grpSpPr>
        <p:sp>
          <p:nvSpPr>
            <p:cNvPr id="45072" name="Oval 8"/>
            <p:cNvSpPr>
              <a:spLocks noChangeArrowheads="1"/>
            </p:cNvSpPr>
            <p:nvPr/>
          </p:nvSpPr>
          <p:spPr bwMode="auto">
            <a:xfrm>
              <a:off x="3552" y="1680"/>
              <a:ext cx="1488" cy="816"/>
            </a:xfrm>
            <a:prstGeom prst="ellipse">
              <a:avLst/>
            </a:prstGeom>
            <a:solidFill>
              <a:schemeClr val="accent1"/>
            </a:solidFill>
            <a:ln w="12700" cap="sq">
              <a:solidFill>
                <a:schemeClr val="tx1"/>
              </a:solidFill>
              <a:round/>
              <a:headEnd type="none" w="sm" len="sm"/>
              <a:tailEnd type="none" w="sm" len="sm"/>
            </a:ln>
          </p:spPr>
          <p:txBody>
            <a:bodyPr wrap="none" anchor="ctr"/>
            <a:lstStyle/>
            <a:p>
              <a:pPr algn="r"/>
              <a:endParaRPr lang="zh-CN" altLang="en-US"/>
            </a:p>
          </p:txBody>
        </p:sp>
        <p:sp>
          <p:nvSpPr>
            <p:cNvPr id="45073" name="Text Box 9"/>
            <p:cNvSpPr txBox="1">
              <a:spLocks noChangeArrowheads="1"/>
            </p:cNvSpPr>
            <p:nvPr/>
          </p:nvSpPr>
          <p:spPr bwMode="auto">
            <a:xfrm>
              <a:off x="3600" y="1968"/>
              <a:ext cx="1440" cy="250"/>
            </a:xfrm>
            <a:prstGeom prst="rect">
              <a:avLst/>
            </a:prstGeom>
            <a:noFill/>
            <a:ln w="12700" cap="sq">
              <a:noFill/>
              <a:miter lim="800000"/>
              <a:headEnd type="none" w="sm" len="sm"/>
              <a:tailEnd type="none" w="sm" len="sm"/>
            </a:ln>
          </p:spPr>
          <p:txBody>
            <a:bodyPr>
              <a:spAutoFit/>
            </a:bodyPr>
            <a:lstStyle/>
            <a:p>
              <a:pPr algn="r">
                <a:spcBef>
                  <a:spcPct val="50000"/>
                </a:spcBef>
              </a:pPr>
              <a:r>
                <a:rPr lang="zh-CN" altLang="en-US" sz="2000" b="1">
                  <a:latin typeface="幼圆"/>
                  <a:ea typeface="幼圆"/>
                  <a:cs typeface="幼圆"/>
                </a:rPr>
                <a:t>收集</a:t>
              </a:r>
              <a:r>
                <a:rPr lang="en-US" altLang="zh-CN" sz="2000" b="1">
                  <a:latin typeface="幼圆"/>
                  <a:ea typeface="幼圆"/>
                  <a:cs typeface="幼圆"/>
                </a:rPr>
                <a:t>/</a:t>
              </a:r>
              <a:r>
                <a:rPr lang="zh-CN" altLang="en-US" sz="2000" b="1">
                  <a:latin typeface="幼圆"/>
                  <a:ea typeface="幼圆"/>
                  <a:cs typeface="幼圆"/>
                </a:rPr>
                <a:t>整理</a:t>
              </a:r>
              <a:r>
                <a:rPr lang="en-US" altLang="zh-CN" sz="2000" b="1">
                  <a:latin typeface="幼圆"/>
                  <a:ea typeface="幼圆"/>
                  <a:cs typeface="幼圆"/>
                </a:rPr>
                <a:t>(25-35%)</a:t>
              </a:r>
            </a:p>
          </p:txBody>
        </p:sp>
      </p:grpSp>
      <p:grpSp>
        <p:nvGrpSpPr>
          <p:cNvPr id="45063" name="Group 10"/>
          <p:cNvGrpSpPr>
            <a:grpSpLocks/>
          </p:cNvGrpSpPr>
          <p:nvPr/>
        </p:nvGrpSpPr>
        <p:grpSpPr bwMode="auto">
          <a:xfrm>
            <a:off x="4800600" y="4973638"/>
            <a:ext cx="2362200" cy="1295400"/>
            <a:chOff x="3072" y="2832"/>
            <a:chExt cx="1488" cy="816"/>
          </a:xfrm>
        </p:grpSpPr>
        <p:sp>
          <p:nvSpPr>
            <p:cNvPr id="45070" name="Oval 11"/>
            <p:cNvSpPr>
              <a:spLocks noChangeArrowheads="1"/>
            </p:cNvSpPr>
            <p:nvPr/>
          </p:nvSpPr>
          <p:spPr bwMode="auto">
            <a:xfrm>
              <a:off x="3072" y="2832"/>
              <a:ext cx="1488" cy="816"/>
            </a:xfrm>
            <a:prstGeom prst="ellipse">
              <a:avLst/>
            </a:prstGeom>
            <a:solidFill>
              <a:schemeClr val="accent1"/>
            </a:solidFill>
            <a:ln w="12700" cap="sq">
              <a:solidFill>
                <a:schemeClr val="tx1"/>
              </a:solidFill>
              <a:round/>
              <a:headEnd type="none" w="sm" len="sm"/>
              <a:tailEnd type="none" w="sm" len="sm"/>
            </a:ln>
          </p:spPr>
          <p:txBody>
            <a:bodyPr wrap="none" anchor="ctr"/>
            <a:lstStyle/>
            <a:p>
              <a:pPr algn="r"/>
              <a:endParaRPr lang="zh-CN" altLang="en-US"/>
            </a:p>
          </p:txBody>
        </p:sp>
        <p:sp>
          <p:nvSpPr>
            <p:cNvPr id="45071" name="Text Box 12"/>
            <p:cNvSpPr txBox="1">
              <a:spLocks noChangeArrowheads="1"/>
            </p:cNvSpPr>
            <p:nvPr/>
          </p:nvSpPr>
          <p:spPr bwMode="auto">
            <a:xfrm>
              <a:off x="3264" y="3120"/>
              <a:ext cx="1200" cy="250"/>
            </a:xfrm>
            <a:prstGeom prst="rect">
              <a:avLst/>
            </a:prstGeom>
            <a:noFill/>
            <a:ln w="12700" cap="sq">
              <a:noFill/>
              <a:miter lim="800000"/>
              <a:headEnd type="none" w="sm" len="sm"/>
              <a:tailEnd type="none" w="sm" len="sm"/>
            </a:ln>
          </p:spPr>
          <p:txBody>
            <a:bodyPr>
              <a:spAutoFit/>
            </a:bodyPr>
            <a:lstStyle/>
            <a:p>
              <a:pPr algn="r">
                <a:spcBef>
                  <a:spcPct val="50000"/>
                </a:spcBef>
              </a:pPr>
              <a:r>
                <a:rPr lang="zh-CN" altLang="en-US" sz="2000" b="1">
                  <a:latin typeface="幼圆"/>
                  <a:ea typeface="幼圆"/>
                  <a:cs typeface="幼圆"/>
                </a:rPr>
                <a:t>分析</a:t>
              </a:r>
              <a:r>
                <a:rPr lang="en-US" altLang="zh-CN" sz="2000" b="1">
                  <a:latin typeface="幼圆"/>
                  <a:ea typeface="幼圆"/>
                  <a:cs typeface="幼圆"/>
                </a:rPr>
                <a:t>(25-35%)</a:t>
              </a:r>
            </a:p>
          </p:txBody>
        </p:sp>
      </p:grpSp>
      <p:grpSp>
        <p:nvGrpSpPr>
          <p:cNvPr id="45064" name="Group 13"/>
          <p:cNvGrpSpPr>
            <a:grpSpLocks/>
          </p:cNvGrpSpPr>
          <p:nvPr/>
        </p:nvGrpSpPr>
        <p:grpSpPr bwMode="auto">
          <a:xfrm>
            <a:off x="1676400" y="4973638"/>
            <a:ext cx="2362200" cy="1295400"/>
            <a:chOff x="1104" y="2832"/>
            <a:chExt cx="1488" cy="816"/>
          </a:xfrm>
        </p:grpSpPr>
        <p:sp>
          <p:nvSpPr>
            <p:cNvPr id="45068" name="Oval 14"/>
            <p:cNvSpPr>
              <a:spLocks noChangeArrowheads="1"/>
            </p:cNvSpPr>
            <p:nvPr/>
          </p:nvSpPr>
          <p:spPr bwMode="auto">
            <a:xfrm>
              <a:off x="1104" y="2832"/>
              <a:ext cx="1488" cy="816"/>
            </a:xfrm>
            <a:prstGeom prst="ellipse">
              <a:avLst/>
            </a:prstGeom>
            <a:solidFill>
              <a:schemeClr val="accent1"/>
            </a:solidFill>
            <a:ln w="12700" cap="sq">
              <a:solidFill>
                <a:schemeClr val="tx1"/>
              </a:solidFill>
              <a:round/>
              <a:headEnd type="none" w="sm" len="sm"/>
              <a:tailEnd type="none" w="sm" len="sm"/>
            </a:ln>
          </p:spPr>
          <p:txBody>
            <a:bodyPr wrap="none" anchor="ctr"/>
            <a:lstStyle/>
            <a:p>
              <a:pPr algn="r"/>
              <a:endParaRPr lang="zh-CN" altLang="en-US"/>
            </a:p>
          </p:txBody>
        </p:sp>
        <p:sp>
          <p:nvSpPr>
            <p:cNvPr id="45069" name="Text Box 15"/>
            <p:cNvSpPr txBox="1">
              <a:spLocks noChangeArrowheads="1"/>
            </p:cNvSpPr>
            <p:nvPr/>
          </p:nvSpPr>
          <p:spPr bwMode="auto">
            <a:xfrm>
              <a:off x="1152" y="3120"/>
              <a:ext cx="1344" cy="250"/>
            </a:xfrm>
            <a:prstGeom prst="rect">
              <a:avLst/>
            </a:prstGeom>
            <a:noFill/>
            <a:ln w="12700" cap="sq">
              <a:noFill/>
              <a:miter lim="800000"/>
              <a:headEnd type="none" w="sm" len="sm"/>
              <a:tailEnd type="none" w="sm" len="sm"/>
            </a:ln>
          </p:spPr>
          <p:txBody>
            <a:bodyPr>
              <a:spAutoFit/>
            </a:bodyPr>
            <a:lstStyle/>
            <a:p>
              <a:pPr algn="r">
                <a:spcBef>
                  <a:spcPct val="50000"/>
                </a:spcBef>
              </a:pPr>
              <a:r>
                <a:rPr lang="zh-CN" altLang="en-US" sz="2000" b="1">
                  <a:latin typeface="幼圆"/>
                  <a:ea typeface="幼圆"/>
                  <a:cs typeface="幼圆"/>
                </a:rPr>
                <a:t>情报沟通</a:t>
              </a:r>
              <a:r>
                <a:rPr lang="en-US" altLang="zh-CN" sz="2000" b="1">
                  <a:latin typeface="幼圆"/>
                  <a:ea typeface="幼圆"/>
                  <a:cs typeface="幼圆"/>
                </a:rPr>
                <a:t>(10-15%)</a:t>
              </a:r>
            </a:p>
          </p:txBody>
        </p:sp>
      </p:grpSp>
      <p:grpSp>
        <p:nvGrpSpPr>
          <p:cNvPr id="45065" name="Group 16"/>
          <p:cNvGrpSpPr>
            <a:grpSpLocks/>
          </p:cNvGrpSpPr>
          <p:nvPr/>
        </p:nvGrpSpPr>
        <p:grpSpPr bwMode="auto">
          <a:xfrm>
            <a:off x="900113" y="3068638"/>
            <a:ext cx="2362200" cy="1295400"/>
            <a:chOff x="624" y="1680"/>
            <a:chExt cx="1488" cy="816"/>
          </a:xfrm>
        </p:grpSpPr>
        <p:sp>
          <p:nvSpPr>
            <p:cNvPr id="45066" name="Oval 17"/>
            <p:cNvSpPr>
              <a:spLocks noChangeArrowheads="1"/>
            </p:cNvSpPr>
            <p:nvPr/>
          </p:nvSpPr>
          <p:spPr bwMode="auto">
            <a:xfrm>
              <a:off x="624" y="1680"/>
              <a:ext cx="1488" cy="816"/>
            </a:xfrm>
            <a:prstGeom prst="ellipse">
              <a:avLst/>
            </a:prstGeom>
            <a:solidFill>
              <a:schemeClr val="accent1"/>
            </a:solidFill>
            <a:ln w="12700" cap="sq">
              <a:solidFill>
                <a:schemeClr val="tx1"/>
              </a:solidFill>
              <a:round/>
              <a:headEnd type="none" w="sm" len="sm"/>
              <a:tailEnd type="none" w="sm" len="sm"/>
            </a:ln>
          </p:spPr>
          <p:txBody>
            <a:bodyPr wrap="none" anchor="ctr"/>
            <a:lstStyle/>
            <a:p>
              <a:pPr algn="r"/>
              <a:endParaRPr lang="zh-CN" altLang="en-US"/>
            </a:p>
          </p:txBody>
        </p:sp>
        <p:sp>
          <p:nvSpPr>
            <p:cNvPr id="45067" name="Text Box 18"/>
            <p:cNvSpPr txBox="1">
              <a:spLocks noChangeArrowheads="1"/>
            </p:cNvSpPr>
            <p:nvPr/>
          </p:nvSpPr>
          <p:spPr bwMode="auto">
            <a:xfrm>
              <a:off x="624" y="1920"/>
              <a:ext cx="1488" cy="250"/>
            </a:xfrm>
            <a:prstGeom prst="rect">
              <a:avLst/>
            </a:prstGeom>
            <a:noFill/>
            <a:ln w="12700" cap="sq">
              <a:noFill/>
              <a:miter lim="800000"/>
              <a:headEnd type="none" w="sm" len="sm"/>
              <a:tailEnd type="none" w="sm" len="sm"/>
            </a:ln>
          </p:spPr>
          <p:txBody>
            <a:bodyPr>
              <a:spAutoFit/>
            </a:bodyPr>
            <a:lstStyle/>
            <a:p>
              <a:pPr algn="r">
                <a:spcBef>
                  <a:spcPct val="50000"/>
                </a:spcBef>
              </a:pPr>
              <a:r>
                <a:rPr lang="zh-CN" altLang="en-US" sz="2000" b="1">
                  <a:latin typeface="幼圆"/>
                  <a:ea typeface="幼圆"/>
                  <a:cs typeface="幼圆"/>
                </a:rPr>
                <a:t>评估</a:t>
              </a:r>
              <a:r>
                <a:rPr lang="en-US" altLang="zh-CN" sz="2000" b="1">
                  <a:latin typeface="幼圆"/>
                  <a:ea typeface="幼圆"/>
                  <a:cs typeface="幼圆"/>
                </a:rPr>
                <a:t>/</a:t>
              </a:r>
              <a:r>
                <a:rPr lang="zh-CN" altLang="en-US" sz="2000" b="1">
                  <a:latin typeface="幼圆"/>
                  <a:ea typeface="幼圆"/>
                  <a:cs typeface="幼圆"/>
                </a:rPr>
                <a:t>管理</a:t>
              </a:r>
              <a:r>
                <a:rPr lang="en-US" altLang="zh-CN" sz="2000" b="1">
                  <a:latin typeface="幼圆"/>
                  <a:ea typeface="幼圆"/>
                  <a:cs typeface="幼圆"/>
                </a:rPr>
                <a:t>(10-15%)</a:t>
              </a:r>
            </a:p>
          </p:txBody>
        </p:sp>
      </p:gr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BD77DE4F-9EB7-4EBA-BACC-8499649BD9C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46082"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BEC310DB-876C-4FAC-8636-4517E2B3AD2D}" type="slidenum">
              <a:rPr lang="en-US" altLang="zh-CN" smtClean="0">
                <a:latin typeface="Arial" charset="0"/>
                <a:ea typeface="宋体" charset="-122"/>
              </a:rPr>
              <a:pPr/>
              <a:t>27</a:t>
            </a:fld>
            <a:endParaRPr lang="en-US" altLang="zh-CN" smtClean="0">
              <a:latin typeface="Arial" charset="0"/>
              <a:ea typeface="宋体" charset="-122"/>
            </a:endParaRPr>
          </a:p>
        </p:txBody>
      </p:sp>
      <p:sp>
        <p:nvSpPr>
          <p:cNvPr id="46083" name="Rectangle 2"/>
          <p:cNvSpPr>
            <a:spLocks noGrp="1" noChangeArrowheads="1"/>
          </p:cNvSpPr>
          <p:nvPr>
            <p:ph type="title"/>
          </p:nvPr>
        </p:nvSpPr>
        <p:spPr>
          <a:xfrm>
            <a:off x="914400" y="277813"/>
            <a:ext cx="7772400" cy="993775"/>
          </a:xfrm>
        </p:spPr>
        <p:txBody>
          <a:bodyPr/>
          <a:lstStyle/>
          <a:p>
            <a:r>
              <a:rPr lang="zh-CN" altLang="en-US" smtClean="0"/>
              <a:t>过程金字塔</a:t>
            </a:r>
          </a:p>
        </p:txBody>
      </p:sp>
      <p:sp>
        <p:nvSpPr>
          <p:cNvPr id="46084" name="AutoShape 3"/>
          <p:cNvSpPr>
            <a:spLocks noChangeArrowheads="1"/>
          </p:cNvSpPr>
          <p:nvPr/>
        </p:nvSpPr>
        <p:spPr bwMode="auto">
          <a:xfrm>
            <a:off x="1547813" y="1484313"/>
            <a:ext cx="5791200" cy="4648200"/>
          </a:xfrm>
          <a:prstGeom prst="triangle">
            <a:avLst>
              <a:gd name="adj" fmla="val 50000"/>
            </a:avLst>
          </a:prstGeom>
          <a:noFill/>
          <a:ln w="12700" cap="sq">
            <a:solidFill>
              <a:schemeClr val="tx1"/>
            </a:solidFill>
            <a:miter lim="800000"/>
            <a:headEnd/>
            <a:tailEnd/>
          </a:ln>
        </p:spPr>
        <p:txBody>
          <a:bodyPr wrap="none" anchor="ctr"/>
          <a:lstStyle/>
          <a:p>
            <a:pPr algn="r"/>
            <a:endParaRPr lang="zh-CN" altLang="en-US"/>
          </a:p>
        </p:txBody>
      </p:sp>
      <p:sp>
        <p:nvSpPr>
          <p:cNvPr id="46085" name="Line 4"/>
          <p:cNvSpPr>
            <a:spLocks noChangeShapeType="1"/>
          </p:cNvSpPr>
          <p:nvPr/>
        </p:nvSpPr>
        <p:spPr bwMode="auto">
          <a:xfrm>
            <a:off x="3529013" y="2932113"/>
            <a:ext cx="1828800" cy="0"/>
          </a:xfrm>
          <a:prstGeom prst="line">
            <a:avLst/>
          </a:prstGeom>
          <a:noFill/>
          <a:ln w="12700" cap="sq">
            <a:solidFill>
              <a:schemeClr val="tx1"/>
            </a:solidFill>
            <a:round/>
            <a:headEnd/>
            <a:tailEnd/>
          </a:ln>
        </p:spPr>
        <p:txBody>
          <a:bodyPr wrap="none" anchor="ctr"/>
          <a:lstStyle/>
          <a:p>
            <a:endParaRPr lang="zh-CN" altLang="en-US"/>
          </a:p>
        </p:txBody>
      </p:sp>
      <p:sp>
        <p:nvSpPr>
          <p:cNvPr id="46086" name="Line 5"/>
          <p:cNvSpPr>
            <a:spLocks noChangeShapeType="1"/>
          </p:cNvSpPr>
          <p:nvPr/>
        </p:nvSpPr>
        <p:spPr bwMode="auto">
          <a:xfrm>
            <a:off x="3071813" y="3770313"/>
            <a:ext cx="2819400" cy="0"/>
          </a:xfrm>
          <a:prstGeom prst="line">
            <a:avLst/>
          </a:prstGeom>
          <a:noFill/>
          <a:ln w="12700" cap="sq">
            <a:solidFill>
              <a:schemeClr val="tx1"/>
            </a:solidFill>
            <a:round/>
            <a:headEnd/>
            <a:tailEnd/>
          </a:ln>
        </p:spPr>
        <p:txBody>
          <a:bodyPr wrap="none" anchor="ctr"/>
          <a:lstStyle/>
          <a:p>
            <a:endParaRPr lang="zh-CN" altLang="en-US"/>
          </a:p>
        </p:txBody>
      </p:sp>
      <p:sp>
        <p:nvSpPr>
          <p:cNvPr id="46087" name="Line 6"/>
          <p:cNvSpPr>
            <a:spLocks noChangeShapeType="1"/>
          </p:cNvSpPr>
          <p:nvPr/>
        </p:nvSpPr>
        <p:spPr bwMode="auto">
          <a:xfrm>
            <a:off x="2538413" y="4532313"/>
            <a:ext cx="3810000" cy="0"/>
          </a:xfrm>
          <a:prstGeom prst="line">
            <a:avLst/>
          </a:prstGeom>
          <a:noFill/>
          <a:ln w="12700" cap="sq">
            <a:solidFill>
              <a:schemeClr val="tx1"/>
            </a:solidFill>
            <a:round/>
            <a:headEnd/>
            <a:tailEnd/>
          </a:ln>
        </p:spPr>
        <p:txBody>
          <a:bodyPr wrap="none" anchor="ctr"/>
          <a:lstStyle/>
          <a:p>
            <a:endParaRPr lang="zh-CN" altLang="en-US"/>
          </a:p>
        </p:txBody>
      </p:sp>
      <p:sp>
        <p:nvSpPr>
          <p:cNvPr id="46088" name="Line 7"/>
          <p:cNvSpPr>
            <a:spLocks noChangeShapeType="1"/>
          </p:cNvSpPr>
          <p:nvPr/>
        </p:nvSpPr>
        <p:spPr bwMode="auto">
          <a:xfrm>
            <a:off x="2005013" y="5370513"/>
            <a:ext cx="4876800" cy="0"/>
          </a:xfrm>
          <a:prstGeom prst="line">
            <a:avLst/>
          </a:prstGeom>
          <a:noFill/>
          <a:ln w="12700" cap="sq">
            <a:solidFill>
              <a:schemeClr val="tx1"/>
            </a:solidFill>
            <a:round/>
            <a:headEnd/>
            <a:tailEnd/>
          </a:ln>
        </p:spPr>
        <p:txBody>
          <a:bodyPr wrap="none" anchor="ctr"/>
          <a:lstStyle/>
          <a:p>
            <a:endParaRPr lang="zh-CN" altLang="en-US"/>
          </a:p>
        </p:txBody>
      </p:sp>
      <p:sp>
        <p:nvSpPr>
          <p:cNvPr id="46089" name="Text Box 8"/>
          <p:cNvSpPr txBox="1">
            <a:spLocks noChangeArrowheads="1"/>
          </p:cNvSpPr>
          <p:nvPr/>
        </p:nvSpPr>
        <p:spPr bwMode="auto">
          <a:xfrm>
            <a:off x="2462213" y="5599113"/>
            <a:ext cx="4038600" cy="336550"/>
          </a:xfrm>
          <a:prstGeom prst="rect">
            <a:avLst/>
          </a:prstGeom>
          <a:noFill/>
          <a:ln w="12700" cap="sq">
            <a:noFill/>
            <a:miter lim="800000"/>
            <a:headEnd/>
            <a:tailEnd/>
          </a:ln>
        </p:spPr>
        <p:txBody>
          <a:bodyPr>
            <a:spAutoFit/>
          </a:bodyPr>
          <a:lstStyle/>
          <a:p>
            <a:pPr algn="ctr" eaLnBrk="0" hangingPunct="0">
              <a:spcBef>
                <a:spcPct val="50000"/>
              </a:spcBef>
            </a:pPr>
            <a:r>
              <a:rPr lang="zh-CN" altLang="en-US" sz="1600" b="1">
                <a:latin typeface="Times New Roman" pitchFamily="18" charset="0"/>
              </a:rPr>
              <a:t>任务指派 </a:t>
            </a:r>
            <a:r>
              <a:rPr lang="en-US" altLang="zh-CN" sz="1600" b="1">
                <a:latin typeface="Times New Roman" pitchFamily="18" charset="0"/>
              </a:rPr>
              <a:t>– </a:t>
            </a:r>
            <a:r>
              <a:rPr lang="zh-CN" altLang="en-US" sz="1600" b="1">
                <a:latin typeface="Times New Roman" pitchFamily="18" charset="0"/>
              </a:rPr>
              <a:t>谁会为我采集信息 </a:t>
            </a:r>
            <a:endParaRPr lang="zh-CN" altLang="en-US">
              <a:latin typeface="Comic Sans MS" pitchFamily="66" charset="0"/>
            </a:endParaRPr>
          </a:p>
        </p:txBody>
      </p:sp>
      <p:sp>
        <p:nvSpPr>
          <p:cNvPr id="46090" name="Text Box 9"/>
          <p:cNvSpPr txBox="1">
            <a:spLocks noChangeArrowheads="1"/>
          </p:cNvSpPr>
          <p:nvPr/>
        </p:nvSpPr>
        <p:spPr bwMode="auto">
          <a:xfrm>
            <a:off x="2843213" y="4760913"/>
            <a:ext cx="3200400" cy="336550"/>
          </a:xfrm>
          <a:prstGeom prst="rect">
            <a:avLst/>
          </a:prstGeom>
          <a:noFill/>
          <a:ln w="12700" cap="sq">
            <a:noFill/>
            <a:miter lim="800000"/>
            <a:headEnd/>
            <a:tailEnd/>
          </a:ln>
        </p:spPr>
        <p:txBody>
          <a:bodyPr>
            <a:spAutoFit/>
          </a:bodyPr>
          <a:lstStyle/>
          <a:p>
            <a:pPr algn="ctr" eaLnBrk="0" hangingPunct="0">
              <a:spcBef>
                <a:spcPct val="50000"/>
              </a:spcBef>
            </a:pPr>
            <a:r>
              <a:rPr lang="zh-CN" altLang="en-US" sz="1600" b="1">
                <a:latin typeface="Times New Roman" pitchFamily="18" charset="0"/>
              </a:rPr>
              <a:t>来源</a:t>
            </a:r>
            <a:r>
              <a:rPr lang="en-US" altLang="zh-CN" sz="1600" b="1">
                <a:latin typeface="Times New Roman" pitchFamily="18" charset="0"/>
              </a:rPr>
              <a:t>– </a:t>
            </a:r>
            <a:r>
              <a:rPr lang="zh-CN" altLang="en-US" sz="1600" b="1">
                <a:latin typeface="Times New Roman" pitchFamily="18" charset="0"/>
              </a:rPr>
              <a:t>从哪里可以得到信息</a:t>
            </a:r>
            <a:endParaRPr lang="zh-CN" altLang="en-US">
              <a:latin typeface="Comic Sans MS" pitchFamily="66" charset="0"/>
            </a:endParaRPr>
          </a:p>
        </p:txBody>
      </p:sp>
      <p:sp>
        <p:nvSpPr>
          <p:cNvPr id="46091" name="Text Box 10"/>
          <p:cNvSpPr txBox="1">
            <a:spLocks noChangeArrowheads="1"/>
          </p:cNvSpPr>
          <p:nvPr/>
        </p:nvSpPr>
        <p:spPr bwMode="auto">
          <a:xfrm>
            <a:off x="3071813" y="3846513"/>
            <a:ext cx="2819400" cy="581025"/>
          </a:xfrm>
          <a:prstGeom prst="rect">
            <a:avLst/>
          </a:prstGeom>
          <a:noFill/>
          <a:ln w="12700" cap="sq">
            <a:noFill/>
            <a:miter lim="800000"/>
            <a:headEnd/>
            <a:tailEnd/>
          </a:ln>
        </p:spPr>
        <p:txBody>
          <a:bodyPr>
            <a:spAutoFit/>
          </a:bodyPr>
          <a:lstStyle/>
          <a:p>
            <a:pPr algn="ctr">
              <a:spcBef>
                <a:spcPct val="50000"/>
              </a:spcBef>
            </a:pPr>
            <a:r>
              <a:rPr lang="zh-CN" altLang="en-US" sz="1600" b="1">
                <a:latin typeface="Times New Roman" pitchFamily="18" charset="0"/>
              </a:rPr>
              <a:t>回答这个问题所需要的信息  </a:t>
            </a:r>
            <a:r>
              <a:rPr lang="en-US" altLang="zh-CN" sz="1600" b="1">
                <a:latin typeface="Times New Roman" pitchFamily="18" charset="0"/>
              </a:rPr>
              <a:t>– </a:t>
            </a:r>
            <a:r>
              <a:rPr lang="zh-CN" altLang="en-US" sz="1600" b="1">
                <a:latin typeface="Times New Roman" pitchFamily="18" charset="0"/>
              </a:rPr>
              <a:t>关键情报指标</a:t>
            </a:r>
          </a:p>
        </p:txBody>
      </p:sp>
      <p:sp>
        <p:nvSpPr>
          <p:cNvPr id="46092" name="Text Box 11"/>
          <p:cNvSpPr txBox="1">
            <a:spLocks noChangeArrowheads="1"/>
          </p:cNvSpPr>
          <p:nvPr/>
        </p:nvSpPr>
        <p:spPr bwMode="auto">
          <a:xfrm>
            <a:off x="3529013" y="3008313"/>
            <a:ext cx="1828800" cy="581025"/>
          </a:xfrm>
          <a:prstGeom prst="rect">
            <a:avLst/>
          </a:prstGeom>
          <a:noFill/>
          <a:ln w="12700" cap="sq">
            <a:noFill/>
            <a:miter lim="800000"/>
            <a:headEnd/>
            <a:tailEnd/>
          </a:ln>
        </p:spPr>
        <p:txBody>
          <a:bodyPr>
            <a:spAutoFit/>
          </a:bodyPr>
          <a:lstStyle/>
          <a:p>
            <a:pPr algn="ctr">
              <a:spcBef>
                <a:spcPct val="50000"/>
              </a:spcBef>
            </a:pPr>
            <a:r>
              <a:rPr lang="zh-CN" altLang="en-US" sz="1600" b="1">
                <a:latin typeface="Times New Roman" pitchFamily="18" charset="0"/>
              </a:rPr>
              <a:t>需要回答的问题</a:t>
            </a:r>
            <a:r>
              <a:rPr lang="en-US" altLang="zh-CN" sz="1600" b="1">
                <a:latin typeface="Times New Roman" pitchFamily="18" charset="0"/>
              </a:rPr>
              <a:t>– </a:t>
            </a:r>
            <a:r>
              <a:rPr lang="zh-CN" altLang="en-US" sz="1600" b="1">
                <a:latin typeface="Times New Roman" pitchFamily="18" charset="0"/>
              </a:rPr>
              <a:t>关键情报问题</a:t>
            </a:r>
          </a:p>
        </p:txBody>
      </p:sp>
      <p:sp>
        <p:nvSpPr>
          <p:cNvPr id="46093" name="Text Box 12"/>
          <p:cNvSpPr txBox="1">
            <a:spLocks noChangeArrowheads="1"/>
          </p:cNvSpPr>
          <p:nvPr/>
        </p:nvSpPr>
        <p:spPr bwMode="auto">
          <a:xfrm>
            <a:off x="3910013" y="1865313"/>
            <a:ext cx="1143000" cy="1360487"/>
          </a:xfrm>
          <a:prstGeom prst="rect">
            <a:avLst/>
          </a:prstGeom>
          <a:noFill/>
          <a:ln w="12700" cap="sq">
            <a:noFill/>
            <a:miter lim="800000"/>
            <a:headEnd/>
            <a:tailEnd/>
          </a:ln>
        </p:spPr>
        <p:txBody>
          <a:bodyPr>
            <a:spAutoFit/>
          </a:bodyPr>
          <a:lstStyle/>
          <a:p>
            <a:pPr algn="ctr" eaLnBrk="0" hangingPunct="0">
              <a:spcBef>
                <a:spcPct val="50000"/>
              </a:spcBef>
            </a:pPr>
            <a:r>
              <a:rPr lang="zh-CN" altLang="en-US" sz="1600" b="1">
                <a:latin typeface="Times New Roman" pitchFamily="18" charset="0"/>
              </a:rPr>
              <a:t>课题 </a:t>
            </a:r>
          </a:p>
          <a:p>
            <a:pPr algn="ctr" eaLnBrk="0" hangingPunct="0">
              <a:spcBef>
                <a:spcPct val="50000"/>
              </a:spcBef>
            </a:pPr>
            <a:r>
              <a:rPr lang="en-US" altLang="zh-CN" sz="1600" b="1">
                <a:latin typeface="Times New Roman" pitchFamily="18" charset="0"/>
              </a:rPr>
              <a:t>– </a:t>
            </a:r>
            <a:r>
              <a:rPr lang="zh-CN" altLang="en-US" sz="1600" b="1">
                <a:latin typeface="Times New Roman" pitchFamily="18" charset="0"/>
              </a:rPr>
              <a:t>我需要知道什么</a:t>
            </a:r>
          </a:p>
          <a:p>
            <a:pPr algn="ctr">
              <a:spcBef>
                <a:spcPct val="50000"/>
              </a:spcBef>
            </a:pPr>
            <a:endParaRPr lang="en-US" altLang="zh-CN">
              <a:latin typeface="Comic Sans MS" pitchFamily="66" charset="0"/>
            </a:endParaRPr>
          </a:p>
        </p:txBody>
      </p:sp>
      <p:sp>
        <p:nvSpPr>
          <p:cNvPr id="46094" name="Line 13"/>
          <p:cNvSpPr>
            <a:spLocks noChangeShapeType="1"/>
          </p:cNvSpPr>
          <p:nvPr/>
        </p:nvSpPr>
        <p:spPr bwMode="auto">
          <a:xfrm>
            <a:off x="6748463" y="2122488"/>
            <a:ext cx="0" cy="2590800"/>
          </a:xfrm>
          <a:prstGeom prst="line">
            <a:avLst/>
          </a:prstGeom>
          <a:noFill/>
          <a:ln w="12700" cap="sq">
            <a:solidFill>
              <a:schemeClr val="tx1"/>
            </a:solidFill>
            <a:round/>
            <a:headEnd/>
            <a:tailEnd type="triangle" w="med" len="med"/>
          </a:ln>
        </p:spPr>
        <p:txBody>
          <a:bodyPr wrap="none" anchor="ctr"/>
          <a:lstStyle/>
          <a:p>
            <a:endParaRPr lang="zh-CN" altLang="en-US"/>
          </a:p>
        </p:txBody>
      </p:sp>
      <p:sp>
        <p:nvSpPr>
          <p:cNvPr id="46095" name="Text Box 14"/>
          <p:cNvSpPr txBox="1">
            <a:spLocks noChangeArrowheads="1"/>
          </p:cNvSpPr>
          <p:nvPr/>
        </p:nvSpPr>
        <p:spPr bwMode="auto">
          <a:xfrm>
            <a:off x="6891338" y="2338388"/>
            <a:ext cx="458787" cy="1143000"/>
          </a:xfrm>
          <a:prstGeom prst="rect">
            <a:avLst/>
          </a:prstGeom>
          <a:noFill/>
          <a:ln w="12700" cap="sq">
            <a:noFill/>
            <a:miter lim="800000"/>
            <a:headEnd/>
            <a:tailEnd/>
          </a:ln>
        </p:spPr>
        <p:txBody>
          <a:bodyPr vert="eaVert">
            <a:spAutoFit/>
          </a:bodyPr>
          <a:lstStyle/>
          <a:p>
            <a:pPr algn="ctr">
              <a:spcBef>
                <a:spcPct val="50000"/>
              </a:spcBef>
            </a:pPr>
            <a:r>
              <a:rPr lang="zh-CN" altLang="en-US">
                <a:latin typeface="Comic Sans MS" pitchFamily="66" charset="0"/>
              </a:rPr>
              <a:t>任务下达</a:t>
            </a:r>
          </a:p>
        </p:txBody>
      </p:sp>
      <p:sp>
        <p:nvSpPr>
          <p:cNvPr id="46096" name="Line 15"/>
          <p:cNvSpPr>
            <a:spLocks noChangeShapeType="1"/>
          </p:cNvSpPr>
          <p:nvPr/>
        </p:nvSpPr>
        <p:spPr bwMode="auto">
          <a:xfrm flipV="1">
            <a:off x="1851025" y="2266950"/>
            <a:ext cx="0" cy="2514600"/>
          </a:xfrm>
          <a:prstGeom prst="line">
            <a:avLst/>
          </a:prstGeom>
          <a:noFill/>
          <a:ln w="12700" cap="sq">
            <a:solidFill>
              <a:schemeClr val="tx1"/>
            </a:solidFill>
            <a:round/>
            <a:headEnd/>
            <a:tailEnd type="triangle" w="med" len="med"/>
          </a:ln>
        </p:spPr>
        <p:txBody>
          <a:bodyPr wrap="none" anchor="ctr"/>
          <a:lstStyle/>
          <a:p>
            <a:endParaRPr lang="zh-CN" altLang="en-US"/>
          </a:p>
        </p:txBody>
      </p:sp>
      <p:sp>
        <p:nvSpPr>
          <p:cNvPr id="46097" name="Text Box 16"/>
          <p:cNvSpPr txBox="1">
            <a:spLocks noChangeArrowheads="1"/>
          </p:cNvSpPr>
          <p:nvPr/>
        </p:nvSpPr>
        <p:spPr bwMode="auto">
          <a:xfrm>
            <a:off x="2081213" y="2170113"/>
            <a:ext cx="458787" cy="1219200"/>
          </a:xfrm>
          <a:prstGeom prst="rect">
            <a:avLst/>
          </a:prstGeom>
          <a:noFill/>
          <a:ln w="12700" cap="sq">
            <a:noFill/>
            <a:miter lim="800000"/>
            <a:headEnd/>
            <a:tailEnd/>
          </a:ln>
        </p:spPr>
        <p:txBody>
          <a:bodyPr vert="eaVert">
            <a:spAutoFit/>
          </a:bodyPr>
          <a:lstStyle/>
          <a:p>
            <a:pPr algn="ctr">
              <a:spcBef>
                <a:spcPct val="50000"/>
              </a:spcBef>
            </a:pPr>
            <a:r>
              <a:rPr lang="zh-CN" altLang="en-US">
                <a:latin typeface="Comic Sans MS" pitchFamily="66" charset="0"/>
              </a:rPr>
              <a:t>任务完成</a:t>
            </a: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2DD6298D-CF50-4FA5-AE22-8DA3AA3C36E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48130"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2FBB8330-8ACF-400C-B04A-B3A9CA05D289}" type="slidenum">
              <a:rPr lang="en-US" altLang="zh-CN" smtClean="0">
                <a:latin typeface="Arial" charset="0"/>
                <a:ea typeface="宋体" charset="-122"/>
              </a:rPr>
              <a:pPr/>
              <a:t>28</a:t>
            </a:fld>
            <a:endParaRPr lang="en-US" altLang="zh-CN" smtClean="0">
              <a:latin typeface="Arial" charset="0"/>
              <a:ea typeface="宋体" charset="-122"/>
            </a:endParaRPr>
          </a:p>
        </p:txBody>
      </p:sp>
      <p:sp>
        <p:nvSpPr>
          <p:cNvPr id="48131" name="Rectangle 2"/>
          <p:cNvSpPr>
            <a:spLocks noGrp="1" noChangeArrowheads="1"/>
          </p:cNvSpPr>
          <p:nvPr>
            <p:ph type="title"/>
          </p:nvPr>
        </p:nvSpPr>
        <p:spPr>
          <a:xfrm>
            <a:off x="2411413" y="0"/>
            <a:ext cx="6732587" cy="1190625"/>
          </a:xfrm>
        </p:spPr>
        <p:txBody>
          <a:bodyPr/>
          <a:lstStyle/>
          <a:p>
            <a:r>
              <a:rPr lang="zh-CN" altLang="en-US" sz="3800" smtClean="0"/>
              <a:t>企业</a:t>
            </a:r>
            <a:r>
              <a:rPr lang="en-US" altLang="zh-CN" sz="3800" smtClean="0">
                <a:latin typeface="Arial" charset="0"/>
              </a:rPr>
              <a:t>CIS</a:t>
            </a:r>
            <a:r>
              <a:rPr lang="zh-CN" altLang="en-US" sz="3800" smtClean="0"/>
              <a:t>的主要模式 </a:t>
            </a:r>
            <a:r>
              <a:rPr lang="en-US" altLang="zh-CN" sz="3800" smtClean="0"/>
              <a:t>- </a:t>
            </a:r>
            <a:r>
              <a:rPr lang="zh-CN" altLang="en-US" sz="3800" smtClean="0"/>
              <a:t>分散式</a:t>
            </a:r>
          </a:p>
        </p:txBody>
      </p:sp>
      <p:pic>
        <p:nvPicPr>
          <p:cNvPr id="48132" name="Picture 3"/>
          <p:cNvPicPr>
            <a:picLocks noChangeAspect="1" noChangeArrowheads="1"/>
          </p:cNvPicPr>
          <p:nvPr/>
        </p:nvPicPr>
        <p:blipFill>
          <a:blip r:embed="rId3"/>
          <a:srcRect/>
          <a:stretch>
            <a:fillRect/>
          </a:stretch>
        </p:blipFill>
        <p:spPr bwMode="auto">
          <a:xfrm>
            <a:off x="685800" y="1341438"/>
            <a:ext cx="7696200" cy="47513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94F65D78-3401-43AE-88F9-1D2277D9219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50178"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B8C784C7-2C0F-4EEF-86A5-594E20E83313}" type="slidenum">
              <a:rPr lang="en-US" altLang="zh-CN" smtClean="0">
                <a:latin typeface="Arial" charset="0"/>
                <a:ea typeface="宋体" charset="-122"/>
              </a:rPr>
              <a:pPr/>
              <a:t>29</a:t>
            </a:fld>
            <a:endParaRPr lang="en-US" altLang="zh-CN" smtClean="0">
              <a:latin typeface="Arial" charset="0"/>
              <a:ea typeface="宋体" charset="-122"/>
            </a:endParaRPr>
          </a:p>
        </p:txBody>
      </p:sp>
      <p:sp>
        <p:nvSpPr>
          <p:cNvPr id="50179" name="Rectangle 2"/>
          <p:cNvSpPr>
            <a:spLocks noGrp="1" noChangeArrowheads="1"/>
          </p:cNvSpPr>
          <p:nvPr>
            <p:ph type="title"/>
          </p:nvPr>
        </p:nvSpPr>
        <p:spPr>
          <a:xfrm>
            <a:off x="1411288" y="0"/>
            <a:ext cx="7732712" cy="1143000"/>
          </a:xfrm>
        </p:spPr>
        <p:txBody>
          <a:bodyPr/>
          <a:lstStyle/>
          <a:p>
            <a:r>
              <a:rPr lang="zh-CN" altLang="en-US" sz="3800" smtClean="0"/>
              <a:t>企业</a:t>
            </a:r>
            <a:r>
              <a:rPr lang="en-US" altLang="zh-CN" sz="3800" smtClean="0">
                <a:latin typeface="Arial" charset="0"/>
              </a:rPr>
              <a:t>CIS</a:t>
            </a:r>
            <a:r>
              <a:rPr lang="zh-CN" altLang="en-US" sz="3800" smtClean="0"/>
              <a:t>的主要模式 </a:t>
            </a:r>
            <a:r>
              <a:rPr lang="en-US" altLang="zh-CN" sz="3800" smtClean="0"/>
              <a:t>- </a:t>
            </a:r>
            <a:r>
              <a:rPr lang="zh-CN" altLang="en-US" sz="3800" smtClean="0"/>
              <a:t>集中式</a:t>
            </a:r>
          </a:p>
        </p:txBody>
      </p:sp>
      <p:pic>
        <p:nvPicPr>
          <p:cNvPr id="50180" name="Picture 3"/>
          <p:cNvPicPr>
            <a:picLocks noChangeAspect="1" noChangeArrowheads="1"/>
          </p:cNvPicPr>
          <p:nvPr/>
        </p:nvPicPr>
        <p:blipFill>
          <a:blip r:embed="rId3"/>
          <a:srcRect/>
          <a:stretch>
            <a:fillRect/>
          </a:stretch>
        </p:blipFill>
        <p:spPr bwMode="auto">
          <a:xfrm>
            <a:off x="685800" y="1484313"/>
            <a:ext cx="7696200" cy="46815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pPr>
              <a:defRPr/>
            </a:pPr>
            <a:r>
              <a:rPr lang="zh-CN" altLang="en-US" dirty="0" smtClean="0">
                <a:cs typeface="+mj-cs"/>
              </a:rPr>
              <a:t>竞争（商业）情报的演化</a:t>
            </a:r>
            <a:r>
              <a:rPr lang="en-US" altLang="zh-CN" dirty="0" smtClean="0">
                <a:cs typeface="+mj-cs"/>
              </a:rPr>
              <a:t/>
            </a:r>
            <a:br>
              <a:rPr lang="en-US" altLang="zh-CN" dirty="0" smtClean="0">
                <a:cs typeface="+mj-cs"/>
              </a:rPr>
            </a:br>
            <a:endParaRPr lang="zh-CN" altLang="en-US" dirty="0">
              <a:cs typeface="+mj-cs"/>
            </a:endParaRPr>
          </a:p>
        </p:txBody>
      </p:sp>
      <p:sp>
        <p:nvSpPr>
          <p:cNvPr id="19458" name="文本占位符 7"/>
          <p:cNvSpPr>
            <a:spLocks noGrp="1"/>
          </p:cNvSpPr>
          <p:nvPr>
            <p:ph type="body" idx="1"/>
          </p:nvPr>
        </p:nvSpPr>
        <p:spPr/>
        <p:txBody>
          <a:bodyPr/>
          <a:lstStyle/>
          <a:p>
            <a:endParaRPr lang="zh-CN" altLang="en-US" smtClean="0"/>
          </a:p>
        </p:txBody>
      </p:sp>
      <p:sp>
        <p:nvSpPr>
          <p:cNvPr id="19459" name="日期占位符 3"/>
          <p:cNvSpPr>
            <a:spLocks noGrp="1"/>
          </p:cNvSpPr>
          <p:nvPr>
            <p:ph type="dt" sz="quarter" idx="10"/>
          </p:nvPr>
        </p:nvSpPr>
        <p:spPr>
          <a:noFill/>
        </p:spPr>
        <p:txBody>
          <a:bodyPr/>
          <a:lstStyle/>
          <a:p>
            <a:fld id="{B60E392B-54EB-451A-ADFC-AC543FDCFAD6}"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9460"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9461" name="灯片编号占位符 5"/>
          <p:cNvSpPr>
            <a:spLocks noGrp="1"/>
          </p:cNvSpPr>
          <p:nvPr>
            <p:ph type="sldNum" sz="quarter" idx="12"/>
          </p:nvPr>
        </p:nvSpPr>
        <p:spPr>
          <a:noFill/>
        </p:spPr>
        <p:txBody>
          <a:bodyPr/>
          <a:lstStyle/>
          <a:p>
            <a:fld id="{E3101F5A-4B95-44E7-9ED2-AAB7507C2F54}" type="slidenum">
              <a:rPr lang="en-US" altLang="zh-CN" smtClean="0">
                <a:latin typeface="Arial" charset="0"/>
                <a:ea typeface="宋体" charset="-122"/>
              </a:rPr>
              <a:pPr/>
              <a:t>3</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560E8AEC-09E2-4E12-BC01-3364D17C39E0}"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52226"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142AE1D6-A5F7-4736-883F-1A560C778FA3}" type="slidenum">
              <a:rPr lang="en-US" altLang="zh-CN" smtClean="0">
                <a:latin typeface="Arial" charset="0"/>
                <a:ea typeface="宋体" charset="-122"/>
              </a:rPr>
              <a:pPr/>
              <a:t>30</a:t>
            </a:fld>
            <a:endParaRPr lang="en-US" altLang="zh-CN" smtClean="0">
              <a:latin typeface="Arial" charset="0"/>
              <a:ea typeface="宋体" charset="-122"/>
            </a:endParaRPr>
          </a:p>
        </p:txBody>
      </p:sp>
      <p:sp>
        <p:nvSpPr>
          <p:cNvPr id="52227" name="Rectangle 2"/>
          <p:cNvSpPr>
            <a:spLocks noGrp="1" noChangeArrowheads="1"/>
          </p:cNvSpPr>
          <p:nvPr>
            <p:ph type="title"/>
          </p:nvPr>
        </p:nvSpPr>
        <p:spPr>
          <a:xfrm>
            <a:off x="1944688" y="115888"/>
            <a:ext cx="7199312" cy="914400"/>
          </a:xfrm>
        </p:spPr>
        <p:txBody>
          <a:bodyPr/>
          <a:lstStyle/>
          <a:p>
            <a:r>
              <a:rPr lang="zh-CN" altLang="en-US" sz="3800" smtClean="0"/>
              <a:t>企业</a:t>
            </a:r>
            <a:r>
              <a:rPr lang="en-US" altLang="zh-CN" sz="3800" smtClean="0">
                <a:latin typeface="Arial" charset="0"/>
              </a:rPr>
              <a:t>CIS</a:t>
            </a:r>
            <a:r>
              <a:rPr lang="zh-CN" altLang="en-US" sz="3800" smtClean="0"/>
              <a:t>的主要模式 </a:t>
            </a:r>
            <a:r>
              <a:rPr lang="en-US" altLang="zh-CN" sz="3800" smtClean="0"/>
              <a:t>- </a:t>
            </a:r>
            <a:r>
              <a:rPr lang="zh-CN" altLang="en-US" sz="3800" smtClean="0"/>
              <a:t>重点式</a:t>
            </a:r>
          </a:p>
        </p:txBody>
      </p:sp>
      <p:pic>
        <p:nvPicPr>
          <p:cNvPr id="52228" name="Picture 3"/>
          <p:cNvPicPr>
            <a:picLocks noChangeAspect="1" noChangeArrowheads="1"/>
          </p:cNvPicPr>
          <p:nvPr/>
        </p:nvPicPr>
        <p:blipFill>
          <a:blip r:embed="rId3"/>
          <a:srcRect/>
          <a:stretch>
            <a:fillRect/>
          </a:stretch>
        </p:blipFill>
        <p:spPr bwMode="auto">
          <a:xfrm>
            <a:off x="685800" y="1341438"/>
            <a:ext cx="7696200" cy="46799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FBA5C86C-69EC-4A27-A50D-1D193CB1784C}"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54274"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B76A6419-2543-4FD4-9095-0008A8165C44}" type="slidenum">
              <a:rPr lang="en-US" altLang="zh-CN" smtClean="0">
                <a:latin typeface="Arial" charset="0"/>
                <a:ea typeface="宋体" charset="-122"/>
              </a:rPr>
              <a:pPr/>
              <a:t>31</a:t>
            </a:fld>
            <a:endParaRPr lang="en-US" altLang="zh-CN" smtClean="0">
              <a:latin typeface="Arial" charset="0"/>
              <a:ea typeface="宋体" charset="-122"/>
            </a:endParaRPr>
          </a:p>
        </p:txBody>
      </p:sp>
      <p:sp>
        <p:nvSpPr>
          <p:cNvPr id="54275" name="Rectangle 2"/>
          <p:cNvSpPr>
            <a:spLocks noGrp="1" noChangeArrowheads="1"/>
          </p:cNvSpPr>
          <p:nvPr>
            <p:ph type="title"/>
          </p:nvPr>
        </p:nvSpPr>
        <p:spPr>
          <a:xfrm>
            <a:off x="2124075" y="0"/>
            <a:ext cx="7019925" cy="1190625"/>
          </a:xfrm>
        </p:spPr>
        <p:txBody>
          <a:bodyPr/>
          <a:lstStyle/>
          <a:p>
            <a:r>
              <a:rPr lang="zh-CN" altLang="en-US" sz="3800" smtClean="0"/>
              <a:t>企业</a:t>
            </a:r>
            <a:r>
              <a:rPr lang="en-US" altLang="zh-CN" sz="3800" smtClean="0">
                <a:latin typeface="Arial" charset="0"/>
              </a:rPr>
              <a:t>CIS</a:t>
            </a:r>
            <a:r>
              <a:rPr lang="zh-CN" altLang="en-US" sz="3800" smtClean="0"/>
              <a:t>的主要模式 </a:t>
            </a:r>
            <a:r>
              <a:rPr lang="en-US" altLang="zh-CN" sz="3800" smtClean="0">
                <a:latin typeface="华文细黑"/>
              </a:rPr>
              <a:t>–</a:t>
            </a:r>
            <a:r>
              <a:rPr lang="en-US" altLang="zh-CN" sz="3800" smtClean="0"/>
              <a:t> </a:t>
            </a:r>
            <a:r>
              <a:rPr lang="zh-CN" altLang="en-US" sz="3800" smtClean="0"/>
              <a:t>独立式</a:t>
            </a:r>
          </a:p>
        </p:txBody>
      </p:sp>
      <p:sp>
        <p:nvSpPr>
          <p:cNvPr id="54276" name="Rectangle 3"/>
          <p:cNvSpPr>
            <a:spLocks noChangeArrowheads="1"/>
          </p:cNvSpPr>
          <p:nvPr/>
        </p:nvSpPr>
        <p:spPr bwMode="auto">
          <a:xfrm>
            <a:off x="468313" y="1628775"/>
            <a:ext cx="790575" cy="576263"/>
          </a:xfrm>
          <a:prstGeom prst="rect">
            <a:avLst/>
          </a:prstGeom>
          <a:solidFill>
            <a:schemeClr val="tx1"/>
          </a:solidFill>
          <a:ln w="9525">
            <a:solidFill>
              <a:schemeClr val="tx1"/>
            </a:solidFill>
            <a:miter lim="800000"/>
            <a:headEnd/>
            <a:tailEnd/>
          </a:ln>
        </p:spPr>
        <p:txBody>
          <a:bodyPr wrap="none" anchor="ctr"/>
          <a:lstStyle/>
          <a:p>
            <a:pPr algn="r"/>
            <a:endParaRPr lang="zh-CN" altLang="en-US"/>
          </a:p>
        </p:txBody>
      </p:sp>
      <p:pic>
        <p:nvPicPr>
          <p:cNvPr id="54277" name="Picture 5" descr="zzz"/>
          <p:cNvPicPr>
            <a:picLocks noChangeAspect="1" noChangeArrowheads="1"/>
          </p:cNvPicPr>
          <p:nvPr/>
        </p:nvPicPr>
        <p:blipFill>
          <a:blip r:embed="rId3"/>
          <a:srcRect/>
          <a:stretch>
            <a:fillRect/>
          </a:stretch>
        </p:blipFill>
        <p:spPr bwMode="auto">
          <a:xfrm>
            <a:off x="468313" y="1347788"/>
            <a:ext cx="8362950" cy="50339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p:txBody>
          <a:bodyPr/>
          <a:lstStyle/>
          <a:p>
            <a:r>
              <a:rPr lang="zh-CN" altLang="en-US" smtClean="0"/>
              <a:t>宝钢的经验：情报支撑研发</a:t>
            </a:r>
          </a:p>
        </p:txBody>
      </p:sp>
      <p:sp>
        <p:nvSpPr>
          <p:cNvPr id="56322" name="Freeform 4"/>
          <p:cNvSpPr>
            <a:spLocks noEditPoints="1" noChangeArrowheads="1"/>
          </p:cNvSpPr>
          <p:nvPr/>
        </p:nvSpPr>
        <p:spPr bwMode="auto">
          <a:xfrm rot="-1380000">
            <a:off x="1517650" y="2927350"/>
            <a:ext cx="6096000" cy="2425700"/>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F5F5F5">
                  <a:alpha val="35999"/>
                </a:srgbClr>
              </a:gs>
              <a:gs pos="100000">
                <a:srgbClr val="C0C0C0"/>
              </a:gs>
            </a:gsLst>
            <a:lin ang="0" scaled="1"/>
          </a:gradFill>
          <a:ln w="9525">
            <a:noFill/>
            <a:miter lim="800000"/>
            <a:headEnd/>
            <a:tailEnd/>
          </a:ln>
        </p:spPr>
        <p:txBody>
          <a:bodyPr/>
          <a:lstStyle/>
          <a:p>
            <a:endParaRPr lang="zh-CN" altLang="en-US"/>
          </a:p>
        </p:txBody>
      </p:sp>
      <p:sp>
        <p:nvSpPr>
          <p:cNvPr id="56323" name="Freeform 4"/>
          <p:cNvSpPr>
            <a:spLocks noEditPoints="1" noChangeArrowheads="1"/>
          </p:cNvSpPr>
          <p:nvPr/>
        </p:nvSpPr>
        <p:spPr bwMode="auto">
          <a:xfrm rot="-1380000">
            <a:off x="1390650" y="2800350"/>
            <a:ext cx="6096000" cy="2425700"/>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F5F5F5">
                  <a:alpha val="35999"/>
                </a:srgbClr>
              </a:gs>
              <a:gs pos="100000">
                <a:schemeClr val="bg2"/>
              </a:gs>
            </a:gsLst>
            <a:lin ang="0" scaled="1"/>
          </a:gradFill>
          <a:ln w="9525">
            <a:noFill/>
            <a:miter lim="800000"/>
            <a:headEnd/>
            <a:tailEnd/>
          </a:ln>
        </p:spPr>
        <p:txBody>
          <a:bodyPr/>
          <a:lstStyle/>
          <a:p>
            <a:endParaRPr lang="zh-CN" altLang="en-US"/>
          </a:p>
        </p:txBody>
      </p:sp>
      <p:sp>
        <p:nvSpPr>
          <p:cNvPr id="56324" name="Oval 5"/>
          <p:cNvSpPr>
            <a:spLocks noChangeArrowheads="1"/>
          </p:cNvSpPr>
          <p:nvPr/>
        </p:nvSpPr>
        <p:spPr bwMode="auto">
          <a:xfrm>
            <a:off x="3821113" y="2057400"/>
            <a:ext cx="1143000" cy="1101725"/>
          </a:xfrm>
          <a:prstGeom prst="ellipse">
            <a:avLst/>
          </a:prstGeom>
          <a:gradFill rotWithShape="1">
            <a:gsLst>
              <a:gs pos="0">
                <a:schemeClr val="hlink"/>
              </a:gs>
              <a:gs pos="100000">
                <a:srgbClr val="173429"/>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CN" altLang="en-US"/>
          </a:p>
        </p:txBody>
      </p:sp>
      <p:sp>
        <p:nvSpPr>
          <p:cNvPr id="56325" name="Oval 6"/>
          <p:cNvSpPr>
            <a:spLocks noChangeArrowheads="1"/>
          </p:cNvSpPr>
          <p:nvPr/>
        </p:nvSpPr>
        <p:spPr bwMode="auto">
          <a:xfrm>
            <a:off x="1585913" y="3375025"/>
            <a:ext cx="1141412" cy="1101725"/>
          </a:xfrm>
          <a:prstGeom prst="ellipse">
            <a:avLst/>
          </a:prstGeom>
          <a:gradFill rotWithShape="1">
            <a:gsLst>
              <a:gs pos="0">
                <a:schemeClr val="accent1"/>
              </a:gs>
              <a:gs pos="100000">
                <a:srgbClr val="152B40"/>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CN" altLang="en-US"/>
          </a:p>
        </p:txBody>
      </p:sp>
      <p:sp>
        <p:nvSpPr>
          <p:cNvPr id="56326" name="Oval 7"/>
          <p:cNvSpPr>
            <a:spLocks noChangeArrowheads="1"/>
          </p:cNvSpPr>
          <p:nvPr/>
        </p:nvSpPr>
        <p:spPr bwMode="auto">
          <a:xfrm>
            <a:off x="2370138" y="4841875"/>
            <a:ext cx="1141412" cy="1101725"/>
          </a:xfrm>
          <a:prstGeom prst="ellipse">
            <a:avLst/>
          </a:prstGeom>
          <a:gradFill rotWithShape="1">
            <a:gsLst>
              <a:gs pos="0">
                <a:srgbClr val="FF3300"/>
              </a:gs>
              <a:gs pos="100000">
                <a:srgbClr val="2A3E0E"/>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CN" altLang="en-US"/>
          </a:p>
        </p:txBody>
      </p:sp>
      <p:sp>
        <p:nvSpPr>
          <p:cNvPr id="56327" name="Oval 8"/>
          <p:cNvSpPr>
            <a:spLocks noChangeArrowheads="1"/>
          </p:cNvSpPr>
          <p:nvPr/>
        </p:nvSpPr>
        <p:spPr bwMode="auto">
          <a:xfrm>
            <a:off x="4838700" y="4297363"/>
            <a:ext cx="1141413" cy="1101725"/>
          </a:xfrm>
          <a:prstGeom prst="ellipse">
            <a:avLst/>
          </a:prstGeom>
          <a:gradFill rotWithShape="1">
            <a:gsLst>
              <a:gs pos="0">
                <a:schemeClr val="bg1"/>
              </a:gs>
              <a:gs pos="100000">
                <a:srgbClr val="339933"/>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CN" altLang="en-US"/>
          </a:p>
        </p:txBody>
      </p:sp>
      <p:sp>
        <p:nvSpPr>
          <p:cNvPr id="56328" name="Oval 9"/>
          <p:cNvSpPr>
            <a:spLocks noChangeArrowheads="1"/>
          </p:cNvSpPr>
          <p:nvPr/>
        </p:nvSpPr>
        <p:spPr bwMode="auto">
          <a:xfrm>
            <a:off x="6464300" y="2254250"/>
            <a:ext cx="1079500" cy="1103313"/>
          </a:xfrm>
          <a:prstGeom prst="ellipse">
            <a:avLst/>
          </a:prstGeom>
          <a:gradFill rotWithShape="1">
            <a:gsLst>
              <a:gs pos="0">
                <a:schemeClr val="folHlink"/>
              </a:gs>
              <a:gs pos="100000">
                <a:srgbClr val="0000FF"/>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endParaRPr lang="zh-CN" altLang="en-US"/>
          </a:p>
        </p:txBody>
      </p:sp>
      <p:sp>
        <p:nvSpPr>
          <p:cNvPr id="56329" name="Text Box 10"/>
          <p:cNvSpPr txBox="1">
            <a:spLocks noChangeArrowheads="1"/>
          </p:cNvSpPr>
          <p:nvPr/>
        </p:nvSpPr>
        <p:spPr bwMode="auto">
          <a:xfrm>
            <a:off x="1979613" y="3717925"/>
            <a:ext cx="419100" cy="457200"/>
          </a:xfrm>
          <a:prstGeom prst="rect">
            <a:avLst/>
          </a:prstGeom>
          <a:noFill/>
          <a:ln w="9525">
            <a:noFill/>
            <a:miter lim="800000"/>
            <a:headEnd/>
            <a:tailEnd/>
          </a:ln>
        </p:spPr>
        <p:txBody>
          <a:bodyPr wrap="none">
            <a:spAutoFit/>
          </a:bodyPr>
          <a:lstStyle/>
          <a:p>
            <a:pPr algn="r"/>
            <a:r>
              <a:rPr lang="zh-CN" altLang="en-US" sz="2400" b="1">
                <a:solidFill>
                  <a:schemeClr val="bg1"/>
                </a:solidFill>
                <a:latin typeface="Verdana" pitchFamily="34" charset="0"/>
              </a:rPr>
              <a:t>A</a:t>
            </a:r>
          </a:p>
        </p:txBody>
      </p:sp>
      <p:sp>
        <p:nvSpPr>
          <p:cNvPr id="56330" name="Text Box 11"/>
          <p:cNvSpPr txBox="1">
            <a:spLocks noChangeArrowheads="1"/>
          </p:cNvSpPr>
          <p:nvPr/>
        </p:nvSpPr>
        <p:spPr bwMode="auto">
          <a:xfrm>
            <a:off x="4035425" y="2424113"/>
            <a:ext cx="752475" cy="457200"/>
          </a:xfrm>
          <a:prstGeom prst="rect">
            <a:avLst/>
          </a:prstGeom>
          <a:noFill/>
          <a:ln w="9525">
            <a:noFill/>
            <a:miter lim="800000"/>
            <a:headEnd/>
            <a:tailEnd/>
          </a:ln>
        </p:spPr>
        <p:txBody>
          <a:bodyPr>
            <a:spAutoFit/>
          </a:bodyPr>
          <a:lstStyle/>
          <a:p>
            <a:pPr algn="ctr"/>
            <a:r>
              <a:rPr lang="zh-CN" altLang="en-US" sz="2400" b="1">
                <a:solidFill>
                  <a:schemeClr val="bg1"/>
                </a:solidFill>
                <a:latin typeface="Verdana" pitchFamily="34" charset="0"/>
              </a:rPr>
              <a:t>B</a:t>
            </a:r>
          </a:p>
        </p:txBody>
      </p:sp>
      <p:sp>
        <p:nvSpPr>
          <p:cNvPr id="56331" name="Text Box 12"/>
          <p:cNvSpPr txBox="1">
            <a:spLocks noChangeArrowheads="1"/>
          </p:cNvSpPr>
          <p:nvPr/>
        </p:nvSpPr>
        <p:spPr bwMode="auto">
          <a:xfrm>
            <a:off x="6661150" y="2565400"/>
            <a:ext cx="735013" cy="457200"/>
          </a:xfrm>
          <a:prstGeom prst="rect">
            <a:avLst/>
          </a:prstGeom>
          <a:noFill/>
          <a:ln w="9525">
            <a:noFill/>
            <a:miter lim="800000"/>
            <a:headEnd/>
            <a:tailEnd/>
          </a:ln>
        </p:spPr>
        <p:txBody>
          <a:bodyPr>
            <a:spAutoFit/>
          </a:bodyPr>
          <a:lstStyle/>
          <a:p>
            <a:pPr algn="ctr"/>
            <a:r>
              <a:rPr lang="zh-CN" altLang="en-US" sz="2400" b="1">
                <a:solidFill>
                  <a:schemeClr val="bg1"/>
                </a:solidFill>
                <a:latin typeface="Verdana" pitchFamily="34" charset="0"/>
              </a:rPr>
              <a:t>C</a:t>
            </a:r>
          </a:p>
        </p:txBody>
      </p:sp>
      <p:sp>
        <p:nvSpPr>
          <p:cNvPr id="14" name="Text Box 13"/>
          <p:cNvSpPr txBox="1">
            <a:spLocks noChangeArrowheads="1"/>
          </p:cNvSpPr>
          <p:nvPr/>
        </p:nvSpPr>
        <p:spPr bwMode="auto">
          <a:xfrm>
            <a:off x="5053013" y="4664075"/>
            <a:ext cx="744537" cy="457200"/>
          </a:xfrm>
          <a:prstGeom prst="rect">
            <a:avLst/>
          </a:prstGeom>
          <a:noFill/>
          <a:ln w="9525">
            <a:noFill/>
            <a:miter lim="800000"/>
            <a:headEnd/>
            <a:tailEnd/>
          </a:ln>
        </p:spPr>
        <p:txBody>
          <a:bodyPr>
            <a:spAutoFit/>
          </a:bodyPr>
          <a:lstStyle/>
          <a:p>
            <a:pPr algn="ctr">
              <a:buFont typeface="Arial" pitchFamily="34" charset="0"/>
              <a:buNone/>
              <a:defRPr/>
            </a:pPr>
            <a:r>
              <a:rPr lang="zh-CN" altLang="en-US" sz="2400" b="1">
                <a:solidFill>
                  <a:schemeClr val="bg1"/>
                </a:solidFill>
                <a:effectLst>
                  <a:outerShdw blurRad="38100" dist="38100" dir="2700000" algn="tl">
                    <a:srgbClr val="C0C0C0"/>
                  </a:outerShdw>
                </a:effectLst>
                <a:latin typeface="Verdana" pitchFamily="34" charset="0"/>
                <a:ea typeface="宋体" pitchFamily="2" charset="-122"/>
                <a:sym typeface="Arial" pitchFamily="34" charset="0"/>
              </a:rPr>
              <a:t>D</a:t>
            </a:r>
          </a:p>
        </p:txBody>
      </p:sp>
      <p:sp>
        <p:nvSpPr>
          <p:cNvPr id="56333" name="Text Box 14"/>
          <p:cNvSpPr txBox="1">
            <a:spLocks noChangeArrowheads="1"/>
          </p:cNvSpPr>
          <p:nvPr/>
        </p:nvSpPr>
        <p:spPr bwMode="auto">
          <a:xfrm>
            <a:off x="2771775" y="5229225"/>
            <a:ext cx="390525" cy="457200"/>
          </a:xfrm>
          <a:prstGeom prst="rect">
            <a:avLst/>
          </a:prstGeom>
          <a:noFill/>
          <a:ln w="9525">
            <a:noFill/>
            <a:miter lim="800000"/>
            <a:headEnd/>
            <a:tailEnd/>
          </a:ln>
        </p:spPr>
        <p:txBody>
          <a:bodyPr wrap="none">
            <a:spAutoFit/>
          </a:bodyPr>
          <a:lstStyle/>
          <a:p>
            <a:pPr algn="r"/>
            <a:r>
              <a:rPr lang="zh-CN" altLang="en-US" sz="2400" b="1">
                <a:solidFill>
                  <a:schemeClr val="bg1"/>
                </a:solidFill>
                <a:latin typeface="Verdana" pitchFamily="34" charset="0"/>
                <a:sym typeface="Arial" charset="0"/>
              </a:rPr>
              <a:t>E</a:t>
            </a:r>
          </a:p>
        </p:txBody>
      </p:sp>
      <p:sp>
        <p:nvSpPr>
          <p:cNvPr id="56334" name="Text Box 15"/>
          <p:cNvSpPr txBox="1">
            <a:spLocks noChangeArrowheads="1"/>
          </p:cNvSpPr>
          <p:nvPr/>
        </p:nvSpPr>
        <p:spPr bwMode="auto">
          <a:xfrm>
            <a:off x="3203575" y="3502025"/>
            <a:ext cx="3159125" cy="822325"/>
          </a:xfrm>
          <a:prstGeom prst="rect">
            <a:avLst/>
          </a:prstGeom>
          <a:noFill/>
          <a:ln w="9525">
            <a:noFill/>
            <a:miter lim="800000"/>
            <a:headEnd/>
            <a:tailEnd/>
          </a:ln>
        </p:spPr>
        <p:txBody>
          <a:bodyPr>
            <a:spAutoFit/>
          </a:bodyPr>
          <a:lstStyle/>
          <a:p>
            <a:pPr algn="ctr"/>
            <a:r>
              <a:rPr lang="zh-CN" altLang="en-US" sz="2400" b="1">
                <a:solidFill>
                  <a:schemeClr val="accent2"/>
                </a:solidFill>
                <a:ea typeface="微软雅黑" pitchFamily="34" charset="-122"/>
              </a:rPr>
              <a:t>支撑金苹果及</a:t>
            </a:r>
          </a:p>
          <a:p>
            <a:pPr algn="ctr"/>
            <a:r>
              <a:rPr lang="zh-CN" altLang="en-US" sz="2400" b="1">
                <a:solidFill>
                  <a:schemeClr val="accent2"/>
                </a:solidFill>
                <a:ea typeface="微软雅黑" pitchFamily="34" charset="-122"/>
              </a:rPr>
              <a:t>领域研究团队</a:t>
            </a:r>
          </a:p>
        </p:txBody>
      </p:sp>
      <p:sp>
        <p:nvSpPr>
          <p:cNvPr id="56335" name="Text Box 17"/>
          <p:cNvSpPr txBox="1">
            <a:spLocks noChangeArrowheads="1"/>
          </p:cNvSpPr>
          <p:nvPr/>
        </p:nvSpPr>
        <p:spPr bwMode="auto">
          <a:xfrm>
            <a:off x="323850" y="2636838"/>
            <a:ext cx="2519363" cy="671512"/>
          </a:xfrm>
          <a:prstGeom prst="rect">
            <a:avLst/>
          </a:prstGeom>
          <a:noFill/>
          <a:ln w="9525">
            <a:noFill/>
            <a:miter lim="800000"/>
            <a:headEnd/>
            <a:tailEnd/>
          </a:ln>
        </p:spPr>
        <p:txBody>
          <a:bodyPr>
            <a:spAutoFit/>
          </a:bodyPr>
          <a:lstStyle/>
          <a:p>
            <a:pPr algn="r"/>
            <a:r>
              <a:rPr lang="zh-CN" altLang="en-US" sz="2000" b="1">
                <a:latin typeface="宋体" charset="-122"/>
                <a:ea typeface="微软雅黑" pitchFamily="34" charset="-122"/>
                <a:sym typeface="宋体" charset="-122"/>
              </a:rPr>
              <a:t>产品技术赶超型团队</a:t>
            </a:r>
          </a:p>
          <a:p>
            <a:pPr algn="r"/>
            <a:r>
              <a:rPr lang="zh-CN" altLang="en-US" b="1">
                <a:latin typeface="宋体" charset="-122"/>
                <a:ea typeface="微软雅黑" pitchFamily="34" charset="-122"/>
                <a:sym typeface="宋体" charset="-122"/>
              </a:rPr>
              <a:t>热轧高强钢金苹果团队</a:t>
            </a:r>
          </a:p>
        </p:txBody>
      </p:sp>
      <p:sp>
        <p:nvSpPr>
          <p:cNvPr id="56336" name="Text Box 18"/>
          <p:cNvSpPr txBox="1">
            <a:spLocks noChangeArrowheads="1"/>
          </p:cNvSpPr>
          <p:nvPr/>
        </p:nvSpPr>
        <p:spPr bwMode="auto">
          <a:xfrm>
            <a:off x="3348038" y="1341438"/>
            <a:ext cx="2519362" cy="700087"/>
          </a:xfrm>
          <a:prstGeom prst="rect">
            <a:avLst/>
          </a:prstGeom>
          <a:noFill/>
          <a:ln w="9525">
            <a:noFill/>
            <a:miter lim="800000"/>
            <a:headEnd/>
            <a:tailEnd/>
          </a:ln>
        </p:spPr>
        <p:txBody>
          <a:bodyPr>
            <a:spAutoFit/>
          </a:bodyPr>
          <a:lstStyle/>
          <a:p>
            <a:pPr algn="r"/>
            <a:r>
              <a:rPr lang="zh-CN" altLang="en-US" sz="2000" b="1">
                <a:latin typeface="宋体" charset="-122"/>
                <a:ea typeface="微软雅黑" pitchFamily="34" charset="-122"/>
                <a:sym typeface="宋体" charset="-122"/>
              </a:rPr>
              <a:t>技术相对成熟型团队</a:t>
            </a:r>
          </a:p>
          <a:p>
            <a:pPr algn="r"/>
            <a:r>
              <a:rPr lang="zh-CN" altLang="en-US" sz="2000" b="1">
                <a:latin typeface="宋体" charset="-122"/>
                <a:ea typeface="微软雅黑" pitchFamily="34" charset="-122"/>
                <a:sym typeface="宋体" charset="-122"/>
              </a:rPr>
              <a:t>  炼钢金苹果团队</a:t>
            </a:r>
            <a:endParaRPr lang="zh-CN" altLang="en-US" b="1">
              <a:latin typeface="宋体" charset="-122"/>
              <a:ea typeface="微软雅黑" pitchFamily="34" charset="-122"/>
              <a:sym typeface="宋体" charset="-122"/>
            </a:endParaRPr>
          </a:p>
        </p:txBody>
      </p:sp>
      <p:sp>
        <p:nvSpPr>
          <p:cNvPr id="56337" name="Text Box 19"/>
          <p:cNvSpPr txBox="1">
            <a:spLocks noChangeArrowheads="1"/>
          </p:cNvSpPr>
          <p:nvPr/>
        </p:nvSpPr>
        <p:spPr bwMode="auto">
          <a:xfrm>
            <a:off x="6516688" y="1557338"/>
            <a:ext cx="2519362" cy="669925"/>
          </a:xfrm>
          <a:prstGeom prst="rect">
            <a:avLst/>
          </a:prstGeom>
          <a:noFill/>
          <a:ln w="9525">
            <a:noFill/>
            <a:miter lim="800000"/>
            <a:headEnd/>
            <a:tailEnd/>
          </a:ln>
        </p:spPr>
        <p:txBody>
          <a:bodyPr>
            <a:spAutoFit/>
          </a:bodyPr>
          <a:lstStyle/>
          <a:p>
            <a:pPr algn="r"/>
            <a:r>
              <a:rPr lang="zh-CN" altLang="en-US" sz="2000" b="1">
                <a:latin typeface="宋体" charset="-122"/>
                <a:ea typeface="微软雅黑" pitchFamily="34" charset="-122"/>
                <a:sym typeface="宋体" charset="-122"/>
              </a:rPr>
              <a:t>产品引领开发型团队</a:t>
            </a:r>
          </a:p>
          <a:p>
            <a:pPr algn="r"/>
            <a:r>
              <a:rPr lang="zh-CN" altLang="en-US">
                <a:latin typeface="宋体" charset="-122"/>
                <a:ea typeface="微软雅黑" pitchFamily="34" charset="-122"/>
                <a:sym typeface="宋体" charset="-122"/>
              </a:rPr>
              <a:t>  汽车板金苹果团队</a:t>
            </a:r>
          </a:p>
        </p:txBody>
      </p:sp>
      <p:sp>
        <p:nvSpPr>
          <p:cNvPr id="56338" name="Text Box 20"/>
          <p:cNvSpPr txBox="1">
            <a:spLocks noChangeArrowheads="1"/>
          </p:cNvSpPr>
          <p:nvPr/>
        </p:nvSpPr>
        <p:spPr bwMode="auto">
          <a:xfrm>
            <a:off x="6118225" y="4986338"/>
            <a:ext cx="2919413" cy="671512"/>
          </a:xfrm>
          <a:prstGeom prst="rect">
            <a:avLst/>
          </a:prstGeom>
          <a:noFill/>
          <a:ln w="9525">
            <a:noFill/>
            <a:miter lim="800000"/>
            <a:headEnd/>
            <a:tailEnd/>
          </a:ln>
        </p:spPr>
        <p:txBody>
          <a:bodyPr>
            <a:spAutoFit/>
          </a:bodyPr>
          <a:lstStyle/>
          <a:p>
            <a:pPr algn="r"/>
            <a:r>
              <a:rPr lang="zh-CN" altLang="en-US" sz="2000" b="1">
                <a:latin typeface="宋体" charset="-122"/>
                <a:ea typeface="微软雅黑" pitchFamily="34" charset="-122"/>
                <a:sym typeface="宋体" charset="-122"/>
              </a:rPr>
              <a:t>技术完善与提升型团队</a:t>
            </a:r>
          </a:p>
          <a:p>
            <a:pPr algn="r"/>
            <a:r>
              <a:rPr lang="zh-CN" altLang="en-US">
                <a:latin typeface="宋体" charset="-122"/>
                <a:ea typeface="微软雅黑" pitchFamily="34" charset="-122"/>
                <a:sym typeface="宋体" charset="-122"/>
              </a:rPr>
              <a:t>热轧轧制和冷轧轧制团队</a:t>
            </a:r>
          </a:p>
        </p:txBody>
      </p:sp>
      <p:sp>
        <p:nvSpPr>
          <p:cNvPr id="56339" name="Text Box 21"/>
          <p:cNvSpPr txBox="1">
            <a:spLocks noChangeArrowheads="1"/>
          </p:cNvSpPr>
          <p:nvPr/>
        </p:nvSpPr>
        <p:spPr bwMode="auto">
          <a:xfrm>
            <a:off x="322263" y="5159375"/>
            <a:ext cx="2017712" cy="1004888"/>
          </a:xfrm>
          <a:prstGeom prst="rect">
            <a:avLst/>
          </a:prstGeom>
          <a:noFill/>
          <a:ln w="9525">
            <a:noFill/>
            <a:miter lim="800000"/>
            <a:headEnd/>
            <a:tailEnd/>
          </a:ln>
        </p:spPr>
        <p:txBody>
          <a:bodyPr>
            <a:spAutoFit/>
          </a:bodyPr>
          <a:lstStyle/>
          <a:p>
            <a:pPr algn="r"/>
            <a:r>
              <a:rPr lang="zh-CN" altLang="en-US" sz="2000" b="1">
                <a:latin typeface="宋体" charset="-122"/>
                <a:ea typeface="微软雅黑" pitchFamily="34" charset="-122"/>
                <a:sym typeface="宋体" charset="-122"/>
              </a:rPr>
              <a:t>重点跟踪产品及行业发展动态述评</a:t>
            </a:r>
            <a:endParaRPr lang="zh-CN" altLang="en-US">
              <a:latin typeface="宋体" charset="-122"/>
              <a:ea typeface="微软雅黑" pitchFamily="34" charset="-122"/>
              <a:sym typeface="宋体" charset="-122"/>
            </a:endParaRPr>
          </a:p>
        </p:txBody>
      </p:sp>
      <p:sp>
        <p:nvSpPr>
          <p:cNvPr id="56340" name="灯片编号占位符 5"/>
          <p:cNvSpPr>
            <a:spLocks noGrp="1"/>
          </p:cNvSpPr>
          <p:nvPr>
            <p:ph type="sldNum" sz="quarter" idx="12"/>
          </p:nvPr>
        </p:nvSpPr>
        <p:spPr>
          <a:xfrm>
            <a:off x="7042150" y="6243638"/>
            <a:ext cx="1905000" cy="457200"/>
          </a:xfrm>
          <a:noFill/>
        </p:spPr>
        <p:txBody>
          <a:bodyPr anchor="b"/>
          <a:lstStyle/>
          <a:p>
            <a:fld id="{77467483-B4F3-4705-B9CF-B8F3B7569320}" type="slidenum">
              <a:rPr lang="en-US" altLang="zh-CN" smtClean="0">
                <a:latin typeface="Tahoma" pitchFamily="34" charset="0"/>
                <a:ea typeface="宋体" charset="-122"/>
              </a:rPr>
              <a:pPr/>
              <a:t>32</a:t>
            </a:fld>
            <a:endParaRPr lang="en-US" altLang="zh-CN" smtClean="0">
              <a:latin typeface="Tahoma" pitchFamily="34" charset="0"/>
              <a:ea typeface="宋体" charset="-122"/>
            </a:endParaRPr>
          </a:p>
        </p:txBody>
      </p:sp>
      <p:sp>
        <p:nvSpPr>
          <p:cNvPr id="56341" name="日期占位符 3"/>
          <p:cNvSpPr txBox="1">
            <a:spLocks noGrp="1" noChangeArrowheads="1"/>
          </p:cNvSpPr>
          <p:nvPr/>
        </p:nvSpPr>
        <p:spPr bwMode="auto">
          <a:xfrm>
            <a:off x="250825" y="6237288"/>
            <a:ext cx="1905000" cy="457200"/>
          </a:xfrm>
          <a:prstGeom prst="rect">
            <a:avLst/>
          </a:prstGeom>
          <a:noFill/>
          <a:ln w="9525">
            <a:noFill/>
            <a:miter lim="800000"/>
            <a:headEnd/>
            <a:tailEnd/>
          </a:ln>
        </p:spPr>
        <p:txBody>
          <a:bodyPr anchor="b"/>
          <a:lstStyle/>
          <a:p>
            <a:fld id="{425AF791-AAFF-4113-81AA-69D4F9ADF547}" type="datetime1">
              <a:rPr lang="zh-CN" altLang="en-US" sz="1000"/>
              <a:pPr/>
              <a:t>2016/9/11</a:t>
            </a:fld>
            <a:endParaRPr lang="en-US" altLang="zh-CN" sz="100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0800" y="90488"/>
            <a:ext cx="6553200" cy="1190625"/>
          </a:xfrm>
        </p:spPr>
        <p:txBody>
          <a:bodyPr/>
          <a:lstStyle/>
          <a:p>
            <a:pPr>
              <a:defRPr/>
            </a:pPr>
            <a:r>
              <a:rPr lang="zh-CN" altLang="en-US" dirty="0" smtClean="0">
                <a:cs typeface="+mj-cs"/>
              </a:rPr>
              <a:t>开放创新：海尔的</a:t>
            </a:r>
            <a:r>
              <a:rPr lang="en-US" altLang="zh-CN" dirty="0" smtClean="0">
                <a:latin typeface="+mn-lt"/>
                <a:cs typeface="+mj-cs"/>
              </a:rPr>
              <a:t>HOPE</a:t>
            </a:r>
            <a:r>
              <a:rPr lang="zh-CN" altLang="en-US" dirty="0" smtClean="0">
                <a:cs typeface="+mj-cs"/>
              </a:rPr>
              <a:t>计划</a:t>
            </a:r>
            <a:endParaRPr lang="zh-CN" altLang="en-US" dirty="0">
              <a:cs typeface="+mj-cs"/>
            </a:endParaRPr>
          </a:p>
        </p:txBody>
      </p:sp>
      <p:pic>
        <p:nvPicPr>
          <p:cNvPr id="57346" name="内容占位符 3" descr="H-1.jpg"/>
          <p:cNvPicPr>
            <a:picLocks noGrp="1" noChangeAspect="1"/>
          </p:cNvPicPr>
          <p:nvPr>
            <p:ph idx="1"/>
          </p:nvPr>
        </p:nvPicPr>
        <p:blipFill>
          <a:blip r:embed="rId2"/>
          <a:srcRect/>
          <a:stretch>
            <a:fillRect/>
          </a:stretch>
        </p:blipFill>
        <p:spPr>
          <a:xfrm>
            <a:off x="-4763" y="1385888"/>
            <a:ext cx="9148763" cy="5472112"/>
          </a:xfrm>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BA30C745-C466-43DC-8C42-D940B2028DD8}"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58370"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02F6C313-3406-4739-A3C2-A3A54C1586D2}" type="slidenum">
              <a:rPr lang="en-US" altLang="zh-CN" smtClean="0">
                <a:latin typeface="Arial" charset="0"/>
                <a:ea typeface="宋体" charset="-122"/>
              </a:rPr>
              <a:pPr/>
              <a:t>34</a:t>
            </a:fld>
            <a:endParaRPr lang="en-US" altLang="zh-CN" smtClean="0">
              <a:latin typeface="Arial" charset="0"/>
              <a:ea typeface="宋体" charset="-122"/>
            </a:endParaRPr>
          </a:p>
        </p:txBody>
      </p:sp>
      <p:sp>
        <p:nvSpPr>
          <p:cNvPr id="58371" name="Rectangle 2"/>
          <p:cNvSpPr>
            <a:spLocks noGrp="1" noChangeArrowheads="1"/>
          </p:cNvSpPr>
          <p:nvPr>
            <p:ph type="title"/>
          </p:nvPr>
        </p:nvSpPr>
        <p:spPr>
          <a:xfrm>
            <a:off x="1042988" y="188913"/>
            <a:ext cx="7772400" cy="1008062"/>
          </a:xfrm>
        </p:spPr>
        <p:txBody>
          <a:bodyPr/>
          <a:lstStyle/>
          <a:p>
            <a:r>
              <a:rPr lang="zh-CN" altLang="en-US" smtClean="0"/>
              <a:t>为什么使用竞争情报系统</a:t>
            </a:r>
          </a:p>
        </p:txBody>
      </p:sp>
      <p:sp>
        <p:nvSpPr>
          <p:cNvPr id="58372" name="Rectangle 3"/>
          <p:cNvSpPr>
            <a:spLocks noChangeArrowheads="1"/>
          </p:cNvSpPr>
          <p:nvPr/>
        </p:nvSpPr>
        <p:spPr bwMode="auto">
          <a:xfrm>
            <a:off x="5595938" y="1916113"/>
            <a:ext cx="2768600" cy="350837"/>
          </a:xfrm>
          <a:prstGeom prst="rect">
            <a:avLst/>
          </a:prstGeom>
          <a:noFill/>
          <a:ln w="9525">
            <a:noFill/>
            <a:miter lim="800000"/>
            <a:headEnd/>
            <a:tailEnd/>
          </a:ln>
        </p:spPr>
        <p:txBody>
          <a:bodyPr lIns="91430" tIns="45716" rIns="91430" bIns="45716">
            <a:spAutoFit/>
          </a:bodyPr>
          <a:lstStyle/>
          <a:p>
            <a:pPr algn="ctr" defTabSz="912813" eaLnBrk="0" hangingPunct="0">
              <a:lnSpc>
                <a:spcPct val="85000"/>
              </a:lnSpc>
            </a:pPr>
            <a:endParaRPr lang="zh-CN" altLang="zh-CN" sz="2000"/>
          </a:p>
        </p:txBody>
      </p:sp>
      <p:sp>
        <p:nvSpPr>
          <p:cNvPr id="58373" name="Rectangle 4"/>
          <p:cNvSpPr>
            <a:spLocks noChangeArrowheads="1"/>
          </p:cNvSpPr>
          <p:nvPr/>
        </p:nvSpPr>
        <p:spPr bwMode="auto">
          <a:xfrm>
            <a:off x="5595938" y="3149600"/>
            <a:ext cx="2768600" cy="350838"/>
          </a:xfrm>
          <a:prstGeom prst="rect">
            <a:avLst/>
          </a:prstGeom>
          <a:noFill/>
          <a:ln w="9525">
            <a:noFill/>
            <a:miter lim="800000"/>
            <a:headEnd/>
            <a:tailEnd/>
          </a:ln>
        </p:spPr>
        <p:txBody>
          <a:bodyPr lIns="91430" tIns="45716" rIns="91430" bIns="45716">
            <a:spAutoFit/>
          </a:bodyPr>
          <a:lstStyle/>
          <a:p>
            <a:pPr algn="ctr" defTabSz="912813" eaLnBrk="0" hangingPunct="0">
              <a:lnSpc>
                <a:spcPct val="85000"/>
              </a:lnSpc>
            </a:pPr>
            <a:endParaRPr lang="zh-CN" altLang="zh-CN" sz="2000"/>
          </a:p>
        </p:txBody>
      </p:sp>
      <p:sp>
        <p:nvSpPr>
          <p:cNvPr id="58374" name="Rectangle 5"/>
          <p:cNvSpPr>
            <a:spLocks noChangeArrowheads="1"/>
          </p:cNvSpPr>
          <p:nvPr/>
        </p:nvSpPr>
        <p:spPr bwMode="auto">
          <a:xfrm>
            <a:off x="5524500" y="4546600"/>
            <a:ext cx="2913063" cy="381000"/>
          </a:xfrm>
          <a:prstGeom prst="rect">
            <a:avLst/>
          </a:prstGeom>
          <a:noFill/>
          <a:ln w="9525">
            <a:noFill/>
            <a:miter lim="800000"/>
            <a:headEnd/>
            <a:tailEnd/>
          </a:ln>
        </p:spPr>
        <p:txBody>
          <a:bodyPr lIns="91430" tIns="45716" rIns="91430" bIns="45716">
            <a:spAutoFit/>
          </a:bodyPr>
          <a:lstStyle/>
          <a:p>
            <a:pPr algn="ctr" defTabSz="912813" eaLnBrk="0" hangingPunct="0">
              <a:lnSpc>
                <a:spcPct val="95000"/>
              </a:lnSpc>
            </a:pPr>
            <a:endParaRPr lang="zh-CN" altLang="zh-CN" sz="2000"/>
          </a:p>
        </p:txBody>
      </p:sp>
      <p:sp>
        <p:nvSpPr>
          <p:cNvPr id="58375" name="Text Box 6"/>
          <p:cNvSpPr txBox="1">
            <a:spLocks noChangeArrowheads="1"/>
          </p:cNvSpPr>
          <p:nvPr/>
        </p:nvSpPr>
        <p:spPr bwMode="auto">
          <a:xfrm>
            <a:off x="5818188" y="1328738"/>
            <a:ext cx="2328862" cy="457200"/>
          </a:xfrm>
          <a:prstGeom prst="rect">
            <a:avLst/>
          </a:prstGeom>
          <a:noFill/>
          <a:ln w="9525">
            <a:noFill/>
            <a:miter lim="800000"/>
            <a:headEnd/>
            <a:tailEnd/>
          </a:ln>
        </p:spPr>
        <p:txBody>
          <a:bodyPr wrap="none">
            <a:spAutoFit/>
          </a:bodyPr>
          <a:lstStyle/>
          <a:p>
            <a:pPr algn="ctr" eaLnBrk="0" hangingPunct="0"/>
            <a:r>
              <a:rPr lang="zh-CN" altLang="en-US" sz="2400" b="1">
                <a:solidFill>
                  <a:srgbClr val="0000FF"/>
                </a:solidFill>
                <a:latin typeface="Arial Black" pitchFamily="34" charset="0"/>
              </a:rPr>
              <a:t>情报人员的问题</a:t>
            </a:r>
          </a:p>
        </p:txBody>
      </p:sp>
      <p:sp>
        <p:nvSpPr>
          <p:cNvPr id="58376" name="Text Box 7"/>
          <p:cNvSpPr txBox="1">
            <a:spLocks noChangeArrowheads="1"/>
          </p:cNvSpPr>
          <p:nvPr/>
        </p:nvSpPr>
        <p:spPr bwMode="gray">
          <a:xfrm rot="-1316922">
            <a:off x="3406775" y="5581650"/>
            <a:ext cx="184150" cy="458788"/>
          </a:xfrm>
          <a:prstGeom prst="rect">
            <a:avLst/>
          </a:prstGeom>
          <a:noFill/>
          <a:ln w="9525">
            <a:noFill/>
            <a:miter lim="800000"/>
            <a:headEnd/>
            <a:tailEnd/>
          </a:ln>
        </p:spPr>
        <p:txBody>
          <a:bodyPr wrap="none">
            <a:spAutoFit/>
          </a:bodyPr>
          <a:lstStyle/>
          <a:p>
            <a:pPr algn="r" eaLnBrk="0" hangingPunct="0"/>
            <a:endParaRPr lang="zh-CN" altLang="zh-CN" sz="2400">
              <a:solidFill>
                <a:schemeClr val="tx2"/>
              </a:solidFill>
              <a:latin typeface="Arial Black" pitchFamily="34" charset="0"/>
            </a:endParaRPr>
          </a:p>
        </p:txBody>
      </p:sp>
      <p:grpSp>
        <p:nvGrpSpPr>
          <p:cNvPr id="58377" name="Group 8"/>
          <p:cNvGrpSpPr>
            <a:grpSpLocks/>
          </p:cNvGrpSpPr>
          <p:nvPr/>
        </p:nvGrpSpPr>
        <p:grpSpPr bwMode="auto">
          <a:xfrm>
            <a:off x="3346450" y="1328738"/>
            <a:ext cx="2305050" cy="4776787"/>
            <a:chOff x="1973" y="837"/>
            <a:chExt cx="1452" cy="3009"/>
          </a:xfrm>
        </p:grpSpPr>
        <p:grpSp>
          <p:nvGrpSpPr>
            <p:cNvPr id="58390" name="Group 9"/>
            <p:cNvGrpSpPr>
              <a:grpSpLocks/>
            </p:cNvGrpSpPr>
            <p:nvPr/>
          </p:nvGrpSpPr>
          <p:grpSpPr bwMode="auto">
            <a:xfrm>
              <a:off x="2047" y="1283"/>
              <a:ext cx="1270" cy="423"/>
              <a:chOff x="2030" y="1102"/>
              <a:chExt cx="1344" cy="474"/>
            </a:xfrm>
          </p:grpSpPr>
          <p:sp>
            <p:nvSpPr>
              <p:cNvPr id="668682" name="AutoShape 10"/>
              <p:cNvSpPr>
                <a:spLocks noChangeArrowheads="1"/>
              </p:cNvSpPr>
              <p:nvPr/>
            </p:nvSpPr>
            <p:spPr bwMode="gray">
              <a:xfrm>
                <a:off x="2054" y="1102"/>
                <a:ext cx="1295" cy="474"/>
              </a:xfrm>
              <a:prstGeom prst="leftRightArrow">
                <a:avLst>
                  <a:gd name="adj1" fmla="val 50000"/>
                  <a:gd name="adj2" fmla="val 54684"/>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hlink"/>
                </a:solidFill>
                <a:miter lim="800000"/>
                <a:headEnd/>
                <a:tailEnd/>
              </a:ln>
              <a:effectLst/>
            </p:spPr>
            <p:txBody>
              <a:bodyPr wrap="none" anchor="ctr"/>
              <a:lstStyle/>
              <a:p>
                <a:pPr algn="r">
                  <a:defRPr/>
                </a:pPr>
                <a:endParaRPr lang="zh-CN" altLang="en-US">
                  <a:latin typeface="Arial" pitchFamily="34" charset="0"/>
                  <a:ea typeface="宋体" pitchFamily="2" charset="-122"/>
                </a:endParaRPr>
              </a:p>
            </p:txBody>
          </p:sp>
          <p:sp>
            <p:nvSpPr>
              <p:cNvPr id="668683" name="Rectangle 11"/>
              <p:cNvSpPr>
                <a:spLocks noChangeArrowheads="1"/>
              </p:cNvSpPr>
              <p:nvPr/>
            </p:nvSpPr>
            <p:spPr bwMode="gray">
              <a:xfrm>
                <a:off x="2030" y="1225"/>
                <a:ext cx="1344" cy="295"/>
              </a:xfrm>
              <a:prstGeom prst="rect">
                <a:avLst/>
              </a:prstGeom>
              <a:noFill/>
              <a:ln w="9525">
                <a:noFill/>
                <a:miter lim="800000"/>
                <a:headEnd/>
                <a:tailEnd/>
              </a:ln>
              <a:effectLst>
                <a:outerShdw dist="17961" dir="2700000" algn="ctr" rotWithShape="0">
                  <a:schemeClr val="tx1"/>
                </a:outerShdw>
              </a:effectLst>
            </p:spPr>
            <p:txBody>
              <a:bodyPr/>
              <a:lstStyle/>
              <a:p>
                <a:pPr algn="ctr" eaLnBrk="0" hangingPunct="0">
                  <a:spcBef>
                    <a:spcPct val="95000"/>
                  </a:spcBef>
                  <a:defRPr/>
                </a:pPr>
                <a:r>
                  <a:rPr lang="zh-CN" altLang="en-US" sz="2000">
                    <a:solidFill>
                      <a:schemeClr val="bg1"/>
                    </a:solidFill>
                    <a:latin typeface="Times" pitchFamily="18" charset="0"/>
                    <a:ea typeface="宋体" pitchFamily="2" charset="-122"/>
                  </a:rPr>
                  <a:t>采集</a:t>
                </a:r>
              </a:p>
            </p:txBody>
          </p:sp>
        </p:grpSp>
        <p:grpSp>
          <p:nvGrpSpPr>
            <p:cNvPr id="58391" name="Group 12"/>
            <p:cNvGrpSpPr>
              <a:grpSpLocks/>
            </p:cNvGrpSpPr>
            <p:nvPr/>
          </p:nvGrpSpPr>
          <p:grpSpPr bwMode="auto">
            <a:xfrm>
              <a:off x="2034" y="2016"/>
              <a:ext cx="1315" cy="824"/>
              <a:chOff x="2016" y="1744"/>
              <a:chExt cx="1392" cy="923"/>
            </a:xfrm>
          </p:grpSpPr>
          <p:sp>
            <p:nvSpPr>
              <p:cNvPr id="668685" name="AutoShape 13"/>
              <p:cNvSpPr>
                <a:spLocks noChangeArrowheads="1"/>
              </p:cNvSpPr>
              <p:nvPr/>
            </p:nvSpPr>
            <p:spPr bwMode="gray">
              <a:xfrm>
                <a:off x="2016" y="1744"/>
                <a:ext cx="1392" cy="923"/>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chemeClr val="accent2"/>
                  </a:gs>
                  <a:gs pos="100000">
                    <a:schemeClr val="accent2">
                      <a:gamma/>
                      <a:tint val="73725"/>
                      <a:invGamma/>
                    </a:schemeClr>
                  </a:gs>
                </a:gsLst>
                <a:path path="rect">
                  <a:fillToRect l="50000" t="50000" r="50000" b="50000"/>
                </a:path>
              </a:gradFill>
              <a:ln w="9525">
                <a:solidFill>
                  <a:srgbClr val="660033"/>
                </a:solidFill>
                <a:miter lim="800000"/>
                <a:headEnd/>
                <a:tailEnd/>
              </a:ln>
              <a:effectLst/>
            </p:spPr>
            <p:txBody>
              <a:bodyPr wrap="none" anchor="ctr"/>
              <a:lstStyle/>
              <a:p>
                <a:pPr algn="ctr">
                  <a:defRPr/>
                </a:pPr>
                <a:endParaRPr lang="zh-CN" altLang="zh-CN">
                  <a:latin typeface="Arial" pitchFamily="34" charset="0"/>
                  <a:ea typeface="宋体" pitchFamily="2" charset="-122"/>
                </a:endParaRPr>
              </a:p>
            </p:txBody>
          </p:sp>
          <p:sp>
            <p:nvSpPr>
              <p:cNvPr id="668686" name="Rectangle 14"/>
              <p:cNvSpPr>
                <a:spLocks noChangeArrowheads="1"/>
              </p:cNvSpPr>
              <p:nvPr/>
            </p:nvSpPr>
            <p:spPr bwMode="gray">
              <a:xfrm>
                <a:off x="2040" y="2087"/>
                <a:ext cx="1343" cy="314"/>
              </a:xfrm>
              <a:prstGeom prst="rect">
                <a:avLst/>
              </a:prstGeom>
              <a:noFill/>
              <a:ln w="9525">
                <a:noFill/>
                <a:miter lim="800000"/>
                <a:headEnd/>
                <a:tailEnd/>
              </a:ln>
              <a:effectLst>
                <a:outerShdw dist="17961" dir="2700000" algn="ctr" rotWithShape="0">
                  <a:schemeClr val="tx1"/>
                </a:outerShdw>
              </a:effectLst>
            </p:spPr>
            <p:txBody>
              <a:bodyPr/>
              <a:lstStyle/>
              <a:p>
                <a:pPr algn="ctr" eaLnBrk="0" hangingPunct="0">
                  <a:spcBef>
                    <a:spcPct val="95000"/>
                  </a:spcBef>
                  <a:defRPr/>
                </a:pPr>
                <a:r>
                  <a:rPr lang="zh-CN" altLang="en-US" sz="2000">
                    <a:solidFill>
                      <a:schemeClr val="bg1"/>
                    </a:solidFill>
                    <a:latin typeface="Times" pitchFamily="18" charset="0"/>
                    <a:ea typeface="宋体" pitchFamily="2" charset="-122"/>
                  </a:rPr>
                  <a:t>分析管理</a:t>
                </a:r>
              </a:p>
            </p:txBody>
          </p:sp>
        </p:grpSp>
        <p:grpSp>
          <p:nvGrpSpPr>
            <p:cNvPr id="58392" name="Group 15"/>
            <p:cNvGrpSpPr>
              <a:grpSpLocks/>
            </p:cNvGrpSpPr>
            <p:nvPr/>
          </p:nvGrpSpPr>
          <p:grpSpPr bwMode="auto">
            <a:xfrm>
              <a:off x="2064" y="2886"/>
              <a:ext cx="1276" cy="723"/>
              <a:chOff x="2063" y="2886"/>
              <a:chExt cx="1276" cy="723"/>
            </a:xfrm>
          </p:grpSpPr>
          <p:sp>
            <p:nvSpPr>
              <p:cNvPr id="668688" name="AutoShape 16"/>
              <p:cNvSpPr>
                <a:spLocks noChangeArrowheads="1"/>
              </p:cNvSpPr>
              <p:nvPr/>
            </p:nvSpPr>
            <p:spPr bwMode="gray">
              <a:xfrm rot="10800000">
                <a:off x="2171" y="2886"/>
                <a:ext cx="1062" cy="72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rgbClr val="7D7DAB"/>
                </a:solidFill>
                <a:miter lim="800000"/>
                <a:headEnd/>
                <a:tailEnd/>
              </a:ln>
              <a:effectLst/>
            </p:spPr>
            <p:txBody>
              <a:bodyPr wrap="none" anchor="ctr"/>
              <a:lstStyle/>
              <a:p>
                <a:pPr algn="r">
                  <a:defRPr/>
                </a:pPr>
                <a:endParaRPr lang="zh-CN" altLang="en-US">
                  <a:latin typeface="Arial" pitchFamily="34" charset="0"/>
                  <a:ea typeface="宋体" pitchFamily="2" charset="-122"/>
                </a:endParaRPr>
              </a:p>
            </p:txBody>
          </p:sp>
          <p:sp>
            <p:nvSpPr>
              <p:cNvPr id="668689" name="Rectangle 17"/>
              <p:cNvSpPr>
                <a:spLocks noChangeArrowheads="1"/>
              </p:cNvSpPr>
              <p:nvPr/>
            </p:nvSpPr>
            <p:spPr bwMode="gray">
              <a:xfrm>
                <a:off x="2063" y="3279"/>
                <a:ext cx="1276" cy="302"/>
              </a:xfrm>
              <a:prstGeom prst="rect">
                <a:avLst/>
              </a:prstGeom>
              <a:noFill/>
              <a:ln w="9525">
                <a:noFill/>
                <a:miter lim="800000"/>
                <a:headEnd/>
                <a:tailEnd/>
              </a:ln>
              <a:effectLst>
                <a:outerShdw dist="17961" dir="2700000" algn="ctr" rotWithShape="0">
                  <a:schemeClr val="tx1"/>
                </a:outerShdw>
              </a:effectLst>
            </p:spPr>
            <p:txBody>
              <a:bodyPr/>
              <a:lstStyle/>
              <a:p>
                <a:pPr algn="ctr" eaLnBrk="0" hangingPunct="0">
                  <a:spcBef>
                    <a:spcPct val="95000"/>
                  </a:spcBef>
                  <a:defRPr/>
                </a:pPr>
                <a:r>
                  <a:rPr lang="zh-CN" altLang="en-US" sz="2000">
                    <a:solidFill>
                      <a:schemeClr val="bg1"/>
                    </a:solidFill>
                    <a:latin typeface="Times" pitchFamily="18" charset="0"/>
                    <a:ea typeface="宋体" pitchFamily="2" charset="-122"/>
                  </a:rPr>
                  <a:t>服务</a:t>
                </a:r>
              </a:p>
            </p:txBody>
          </p:sp>
        </p:grpSp>
        <p:grpSp>
          <p:nvGrpSpPr>
            <p:cNvPr id="58393" name="Group 18"/>
            <p:cNvGrpSpPr>
              <a:grpSpLocks/>
            </p:cNvGrpSpPr>
            <p:nvPr/>
          </p:nvGrpSpPr>
          <p:grpSpPr bwMode="auto">
            <a:xfrm>
              <a:off x="1973" y="1157"/>
              <a:ext cx="1452" cy="2689"/>
              <a:chOff x="1952" y="1040"/>
              <a:chExt cx="1536" cy="3236"/>
            </a:xfrm>
          </p:grpSpPr>
          <p:sp>
            <p:nvSpPr>
              <p:cNvPr id="58397" name="Rectangle 19"/>
              <p:cNvSpPr>
                <a:spLocks noChangeArrowheads="1"/>
              </p:cNvSpPr>
              <p:nvPr/>
            </p:nvSpPr>
            <p:spPr bwMode="gray">
              <a:xfrm>
                <a:off x="1952" y="1040"/>
                <a:ext cx="1536" cy="3152"/>
              </a:xfrm>
              <a:prstGeom prst="rect">
                <a:avLst/>
              </a:prstGeom>
              <a:noFill/>
              <a:ln w="38100">
                <a:solidFill>
                  <a:schemeClr val="tx2"/>
                </a:solidFill>
                <a:miter lim="800000"/>
                <a:headEnd/>
                <a:tailEnd/>
              </a:ln>
            </p:spPr>
            <p:txBody>
              <a:bodyPr wrap="none" anchor="ctr"/>
              <a:lstStyle/>
              <a:p>
                <a:pPr algn="ctr" eaLnBrk="0" hangingPunct="0"/>
                <a:endParaRPr lang="en-GB" altLang="zh-CN" sz="2400" b="1">
                  <a:solidFill>
                    <a:schemeClr val="tx2"/>
                  </a:solidFill>
                  <a:latin typeface="Times" pitchFamily="18" charset="0"/>
                </a:endParaRPr>
              </a:p>
            </p:txBody>
          </p:sp>
          <p:sp>
            <p:nvSpPr>
              <p:cNvPr id="58398" name="Text Box 20"/>
              <p:cNvSpPr txBox="1">
                <a:spLocks noChangeArrowheads="1"/>
              </p:cNvSpPr>
              <p:nvPr/>
            </p:nvSpPr>
            <p:spPr bwMode="gray">
              <a:xfrm>
                <a:off x="2541" y="3558"/>
                <a:ext cx="123" cy="718"/>
              </a:xfrm>
              <a:prstGeom prst="rect">
                <a:avLst/>
              </a:prstGeom>
              <a:noFill/>
              <a:ln w="9525">
                <a:noFill/>
                <a:miter lim="800000"/>
                <a:headEnd/>
                <a:tailEnd/>
              </a:ln>
            </p:spPr>
            <p:txBody>
              <a:bodyPr wrap="none">
                <a:spAutoFit/>
              </a:bodyPr>
              <a:lstStyle/>
              <a:p>
                <a:pPr algn="r" eaLnBrk="0" hangingPunct="0"/>
                <a:endParaRPr lang="zh-CN" altLang="zh-CN" sz="5600" i="1">
                  <a:solidFill>
                    <a:srgbClr val="009900"/>
                  </a:solidFill>
                  <a:latin typeface="Haettenschweiler"/>
                </a:endParaRPr>
              </a:p>
            </p:txBody>
          </p:sp>
        </p:grpSp>
        <p:sp>
          <p:nvSpPr>
            <p:cNvPr id="58394" name="Text Box 21"/>
            <p:cNvSpPr txBox="1">
              <a:spLocks noChangeArrowheads="1"/>
            </p:cNvSpPr>
            <p:nvPr/>
          </p:nvSpPr>
          <p:spPr bwMode="gray">
            <a:xfrm rot="-1316922">
              <a:off x="2408" y="1691"/>
              <a:ext cx="308" cy="288"/>
            </a:xfrm>
            <a:prstGeom prst="rect">
              <a:avLst/>
            </a:prstGeom>
            <a:noFill/>
            <a:ln w="9525">
              <a:noFill/>
              <a:miter lim="800000"/>
              <a:headEnd/>
              <a:tailEnd/>
            </a:ln>
          </p:spPr>
          <p:txBody>
            <a:bodyPr wrap="none">
              <a:spAutoFit/>
            </a:bodyPr>
            <a:lstStyle/>
            <a:p>
              <a:pPr algn="r" eaLnBrk="0" hangingPunct="0"/>
              <a:r>
                <a:rPr lang="zh-CN" altLang="en-US" sz="2400">
                  <a:solidFill>
                    <a:schemeClr val="tx2"/>
                  </a:solidFill>
                  <a:latin typeface="Arial Black" pitchFamily="34" charset="0"/>
                </a:rPr>
                <a:t>与</a:t>
              </a:r>
            </a:p>
          </p:txBody>
        </p:sp>
        <p:sp>
          <p:nvSpPr>
            <p:cNvPr id="58395" name="Text Box 22"/>
            <p:cNvSpPr txBox="1">
              <a:spLocks noChangeArrowheads="1"/>
            </p:cNvSpPr>
            <p:nvPr/>
          </p:nvSpPr>
          <p:spPr bwMode="gray">
            <a:xfrm rot="-1316922">
              <a:off x="2390" y="2779"/>
              <a:ext cx="308" cy="288"/>
            </a:xfrm>
            <a:prstGeom prst="rect">
              <a:avLst/>
            </a:prstGeom>
            <a:noFill/>
            <a:ln w="9525">
              <a:noFill/>
              <a:miter lim="800000"/>
              <a:headEnd/>
              <a:tailEnd/>
            </a:ln>
          </p:spPr>
          <p:txBody>
            <a:bodyPr wrap="none">
              <a:spAutoFit/>
            </a:bodyPr>
            <a:lstStyle/>
            <a:p>
              <a:pPr algn="r" eaLnBrk="0" hangingPunct="0"/>
              <a:r>
                <a:rPr lang="zh-CN" altLang="en-US" sz="2400">
                  <a:solidFill>
                    <a:schemeClr val="tx2"/>
                  </a:solidFill>
                  <a:latin typeface="Arial Black" pitchFamily="34" charset="0"/>
                </a:rPr>
                <a:t>与</a:t>
              </a:r>
            </a:p>
          </p:txBody>
        </p:sp>
        <p:sp>
          <p:nvSpPr>
            <p:cNvPr id="58396" name="Rectangle 23"/>
            <p:cNvSpPr>
              <a:spLocks noChangeArrowheads="1"/>
            </p:cNvSpPr>
            <p:nvPr/>
          </p:nvSpPr>
          <p:spPr bwMode="gray">
            <a:xfrm>
              <a:off x="2064" y="837"/>
              <a:ext cx="1268" cy="288"/>
            </a:xfrm>
            <a:prstGeom prst="rect">
              <a:avLst/>
            </a:prstGeom>
            <a:noFill/>
            <a:ln w="9525">
              <a:noFill/>
              <a:miter lim="800000"/>
              <a:headEnd/>
              <a:tailEnd/>
            </a:ln>
          </p:spPr>
          <p:txBody>
            <a:bodyPr wrap="none">
              <a:spAutoFit/>
            </a:bodyPr>
            <a:lstStyle/>
            <a:p>
              <a:pPr algn="ctr" eaLnBrk="0" hangingPunct="0"/>
              <a:r>
                <a:rPr lang="zh-CN" altLang="en-US" sz="2400">
                  <a:solidFill>
                    <a:srgbClr val="FF0000"/>
                  </a:solidFill>
                  <a:latin typeface="Arial Black" pitchFamily="34" charset="0"/>
                </a:rPr>
                <a:t>竞争情报系统</a:t>
              </a:r>
            </a:p>
          </p:txBody>
        </p:sp>
      </p:grpSp>
      <p:sp>
        <p:nvSpPr>
          <p:cNvPr id="58378" name="Text Box 24"/>
          <p:cNvSpPr txBox="1">
            <a:spLocks noChangeArrowheads="1"/>
          </p:cNvSpPr>
          <p:nvPr/>
        </p:nvSpPr>
        <p:spPr bwMode="auto">
          <a:xfrm>
            <a:off x="5724525" y="3573463"/>
            <a:ext cx="2520950" cy="701675"/>
          </a:xfrm>
          <a:prstGeom prst="rect">
            <a:avLst/>
          </a:prstGeom>
          <a:noFill/>
          <a:ln w="9525">
            <a:noFill/>
            <a:miter lim="800000"/>
            <a:headEnd/>
            <a:tailEnd/>
          </a:ln>
        </p:spPr>
        <p:txBody>
          <a:bodyPr>
            <a:spAutoFit/>
          </a:bodyPr>
          <a:lstStyle/>
          <a:p>
            <a:pPr algn="ctr"/>
            <a:r>
              <a:rPr lang="zh-CN" altLang="en-US" sz="2000" b="1">
                <a:ea typeface="华文细黑"/>
                <a:cs typeface="华文细黑"/>
              </a:rPr>
              <a:t>对采集到信息的加工依赖人工</a:t>
            </a:r>
          </a:p>
        </p:txBody>
      </p:sp>
      <p:sp>
        <p:nvSpPr>
          <p:cNvPr id="58379" name="Text Box 25"/>
          <p:cNvSpPr txBox="1">
            <a:spLocks noChangeArrowheads="1"/>
          </p:cNvSpPr>
          <p:nvPr/>
        </p:nvSpPr>
        <p:spPr bwMode="auto">
          <a:xfrm>
            <a:off x="5795963" y="5133975"/>
            <a:ext cx="2447925" cy="671513"/>
          </a:xfrm>
          <a:prstGeom prst="rect">
            <a:avLst/>
          </a:prstGeom>
          <a:noFill/>
          <a:ln w="9525">
            <a:noFill/>
            <a:miter lim="800000"/>
            <a:headEnd/>
            <a:tailEnd/>
          </a:ln>
        </p:spPr>
        <p:txBody>
          <a:bodyPr>
            <a:spAutoFit/>
          </a:bodyPr>
          <a:lstStyle/>
          <a:p>
            <a:pPr algn="ctr" fontAlgn="b"/>
            <a:r>
              <a:rPr lang="zh-CN" altLang="en-US" sz="2000" b="1">
                <a:ea typeface="华文细黑"/>
                <a:cs typeface="华文细黑"/>
              </a:rPr>
              <a:t>缺乏情报在</a:t>
            </a:r>
            <a:r>
              <a:rPr lang="zh-CN" altLang="en-US" b="1">
                <a:ea typeface="华文细黑"/>
                <a:cs typeface="华文细黑"/>
              </a:rPr>
              <a:t>认知层而非物理层上的交互</a:t>
            </a:r>
            <a:r>
              <a:rPr lang="zh-CN" altLang="en-US"/>
              <a:t> </a:t>
            </a:r>
          </a:p>
        </p:txBody>
      </p:sp>
      <p:sp>
        <p:nvSpPr>
          <p:cNvPr id="58380" name="Text Box 26"/>
          <p:cNvSpPr txBox="1">
            <a:spLocks noChangeArrowheads="1"/>
          </p:cNvSpPr>
          <p:nvPr/>
        </p:nvSpPr>
        <p:spPr bwMode="auto">
          <a:xfrm>
            <a:off x="5795963" y="2192338"/>
            <a:ext cx="2305050" cy="396875"/>
          </a:xfrm>
          <a:prstGeom prst="rect">
            <a:avLst/>
          </a:prstGeom>
          <a:noFill/>
          <a:ln w="9525">
            <a:noFill/>
            <a:miter lim="800000"/>
            <a:headEnd/>
            <a:tailEnd/>
          </a:ln>
        </p:spPr>
        <p:txBody>
          <a:bodyPr>
            <a:spAutoFit/>
          </a:bodyPr>
          <a:lstStyle/>
          <a:p>
            <a:pPr algn="ctr"/>
            <a:r>
              <a:rPr lang="zh-CN" altLang="en-US" sz="2000" b="1">
                <a:ea typeface="华文细黑"/>
                <a:cs typeface="华文细黑"/>
              </a:rPr>
              <a:t>海量数据的压力</a:t>
            </a:r>
          </a:p>
        </p:txBody>
      </p:sp>
      <p:grpSp>
        <p:nvGrpSpPr>
          <p:cNvPr id="7" name="Group 27"/>
          <p:cNvGrpSpPr>
            <a:grpSpLocks/>
          </p:cNvGrpSpPr>
          <p:nvPr/>
        </p:nvGrpSpPr>
        <p:grpSpPr bwMode="auto">
          <a:xfrm>
            <a:off x="444500" y="3357563"/>
            <a:ext cx="1895475" cy="1225550"/>
            <a:chOff x="280" y="2115"/>
            <a:chExt cx="1194" cy="772"/>
          </a:xfrm>
        </p:grpSpPr>
        <p:pic>
          <p:nvPicPr>
            <p:cNvPr id="58388" name="Picture 28" descr="44.gif (9577 bytes)"/>
            <p:cNvPicPr>
              <a:picLocks noChangeAspect="1" noChangeArrowheads="1" noCrop="1"/>
            </p:cNvPicPr>
            <p:nvPr/>
          </p:nvPicPr>
          <p:blipFill>
            <a:blip r:embed="rId3"/>
            <a:srcRect/>
            <a:stretch>
              <a:fillRect/>
            </a:stretch>
          </p:blipFill>
          <p:spPr bwMode="auto">
            <a:xfrm>
              <a:off x="280" y="2115"/>
              <a:ext cx="1194" cy="772"/>
            </a:xfrm>
            <a:prstGeom prst="rect">
              <a:avLst/>
            </a:prstGeom>
            <a:noFill/>
            <a:ln w="9525">
              <a:noFill/>
              <a:miter lim="800000"/>
              <a:headEnd/>
              <a:tailEnd/>
            </a:ln>
          </p:spPr>
        </p:pic>
        <p:sp>
          <p:nvSpPr>
            <p:cNvPr id="58389" name="WordArt 29"/>
            <p:cNvSpPr>
              <a:spLocks noChangeArrowheads="1" noChangeShapeType="1" noTextEdit="1"/>
            </p:cNvSpPr>
            <p:nvPr/>
          </p:nvSpPr>
          <p:spPr bwMode="auto">
            <a:xfrm>
              <a:off x="657" y="2482"/>
              <a:ext cx="360" cy="132"/>
            </a:xfrm>
            <a:prstGeom prst="rect">
              <a:avLst/>
            </a:prstGeom>
          </p:spPr>
          <p:txBody>
            <a:bodyPr spcFirstLastPara="1" wrap="none" fromWordArt="1">
              <a:prstTxWarp prst="textArchUp">
                <a:avLst>
                  <a:gd name="adj" fmla="val 10800004"/>
                </a:avLst>
              </a:prstTxWarp>
            </a:bodyPr>
            <a:lstStyle/>
            <a:p>
              <a:pPr algn="ctr"/>
              <a:r>
                <a:rPr lang="en-US" altLang="zh-CN" sz="2800" b="1" kern="10">
                  <a:ln w="9525">
                    <a:solidFill>
                      <a:srgbClr val="000000"/>
                    </a:solidFill>
                    <a:round/>
                    <a:headEnd/>
                    <a:tailEnd/>
                  </a:ln>
                  <a:solidFill>
                    <a:srgbClr val="000000"/>
                  </a:solidFill>
                  <a:latin typeface="宋体"/>
                  <a:ea typeface="宋体"/>
                </a:rPr>
                <a:t>CIS</a:t>
              </a:r>
              <a:endParaRPr lang="zh-CN" altLang="en-US" sz="2800" b="1" kern="10">
                <a:ln w="9525">
                  <a:solidFill>
                    <a:srgbClr val="000000"/>
                  </a:solidFill>
                  <a:round/>
                  <a:headEnd/>
                  <a:tailEnd/>
                </a:ln>
                <a:solidFill>
                  <a:srgbClr val="000000"/>
                </a:solidFill>
                <a:latin typeface="宋体"/>
                <a:ea typeface="宋体"/>
              </a:endParaRPr>
            </a:p>
          </p:txBody>
        </p:sp>
      </p:grpSp>
      <p:grpSp>
        <p:nvGrpSpPr>
          <p:cNvPr id="8" name="Group 30"/>
          <p:cNvGrpSpPr>
            <a:grpSpLocks/>
          </p:cNvGrpSpPr>
          <p:nvPr/>
        </p:nvGrpSpPr>
        <p:grpSpPr bwMode="auto">
          <a:xfrm>
            <a:off x="323850" y="2924175"/>
            <a:ext cx="2016125" cy="1814513"/>
            <a:chOff x="340" y="1888"/>
            <a:chExt cx="1270" cy="1143"/>
          </a:xfrm>
        </p:grpSpPr>
        <p:sp>
          <p:nvSpPr>
            <p:cNvPr id="668703" name="Rectangle 31"/>
            <p:cNvSpPr>
              <a:spLocks noChangeArrowheads="1"/>
            </p:cNvSpPr>
            <p:nvPr/>
          </p:nvSpPr>
          <p:spPr bwMode="auto">
            <a:xfrm>
              <a:off x="340" y="1888"/>
              <a:ext cx="1270" cy="1143"/>
            </a:xfrm>
            <a:prstGeom prst="rect">
              <a:avLst/>
            </a:prstGeom>
            <a:gradFill rotWithShape="0">
              <a:gsLst>
                <a:gs pos="0">
                  <a:srgbClr val="330099">
                    <a:gamma/>
                    <a:shade val="49804"/>
                    <a:invGamma/>
                  </a:srgbClr>
                </a:gs>
                <a:gs pos="100000">
                  <a:srgbClr val="330099">
                    <a:alpha val="50000"/>
                  </a:srgbClr>
                </a:gs>
              </a:gsLst>
              <a:lin ang="5400000" scaled="1"/>
            </a:gradFill>
            <a:ln w="38100">
              <a:solidFill>
                <a:schemeClr val="bg1"/>
              </a:solidFill>
              <a:miter lim="800000"/>
              <a:headEnd/>
              <a:tailEnd/>
            </a:ln>
            <a:effectLst>
              <a:outerShdw dist="35921" dir="2700000" algn="ctr" rotWithShape="0">
                <a:schemeClr val="bg2"/>
              </a:outerShdw>
            </a:effectLst>
          </p:spPr>
          <p:txBody>
            <a:bodyPr wrap="none" anchor="ctr"/>
            <a:lstStyle/>
            <a:p>
              <a:pPr algn="r">
                <a:defRPr/>
              </a:pPr>
              <a:endParaRPr lang="zh-CN" altLang="en-US">
                <a:latin typeface="Arial" pitchFamily="34" charset="0"/>
                <a:ea typeface="宋体" pitchFamily="2" charset="-122"/>
              </a:endParaRPr>
            </a:p>
          </p:txBody>
        </p:sp>
        <p:sp>
          <p:nvSpPr>
            <p:cNvPr id="58387" name="WordArt 32"/>
            <p:cNvSpPr>
              <a:spLocks noChangeArrowheads="1" noChangeShapeType="1" noTextEdit="1"/>
            </p:cNvSpPr>
            <p:nvPr/>
          </p:nvSpPr>
          <p:spPr bwMode="auto">
            <a:xfrm>
              <a:off x="772" y="2251"/>
              <a:ext cx="294" cy="441"/>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zh-CN" altLang="en-US" sz="3600" b="1" kern="10">
                  <a:ln w="9525">
                    <a:round/>
                    <a:headEnd/>
                    <a:tailEnd/>
                  </a:ln>
                  <a:gradFill rotWithShape="1">
                    <a:gsLst>
                      <a:gs pos="0">
                        <a:srgbClr val="FFE701"/>
                      </a:gs>
                      <a:gs pos="100000">
                        <a:srgbClr val="FE3E02"/>
                      </a:gs>
                    </a:gsLst>
                    <a:lin ang="5400000" scaled="1"/>
                  </a:gradFill>
                  <a:latin typeface="宋体"/>
                  <a:ea typeface="宋体"/>
                </a:rPr>
                <a:t>？</a:t>
              </a:r>
            </a:p>
          </p:txBody>
        </p:sp>
      </p:grpSp>
      <p:sp>
        <p:nvSpPr>
          <p:cNvPr id="668705" name="AutoShape 33"/>
          <p:cNvSpPr>
            <a:spLocks noChangeArrowheads="1"/>
          </p:cNvSpPr>
          <p:nvPr/>
        </p:nvSpPr>
        <p:spPr bwMode="auto">
          <a:xfrm rot="2855071">
            <a:off x="2345531" y="2218532"/>
            <a:ext cx="593725" cy="823912"/>
          </a:xfrm>
          <a:prstGeom prst="downArrow">
            <a:avLst>
              <a:gd name="adj1" fmla="val 50000"/>
              <a:gd name="adj2" fmla="val 34692"/>
            </a:avLst>
          </a:prstGeom>
          <a:gradFill rotWithShape="1">
            <a:gsLst>
              <a:gs pos="0">
                <a:srgbClr val="B7D1ED"/>
              </a:gs>
              <a:gs pos="100000">
                <a:srgbClr val="7FADDF"/>
              </a:gs>
            </a:gsLst>
            <a:lin ang="5400000" scaled="1"/>
          </a:gradFill>
          <a:ln w="6350">
            <a:noFill/>
            <a:miter lim="800000"/>
            <a:headEnd/>
            <a:tailEnd/>
          </a:ln>
        </p:spPr>
        <p:txBody>
          <a:bodyPr wrap="none" anchor="ctr"/>
          <a:lstStyle/>
          <a:p>
            <a:pPr algn="r"/>
            <a:endParaRPr lang="zh-CN" altLang="en-US"/>
          </a:p>
        </p:txBody>
      </p:sp>
      <p:sp>
        <p:nvSpPr>
          <p:cNvPr id="668706" name="AutoShape 34"/>
          <p:cNvSpPr>
            <a:spLocks noChangeArrowheads="1"/>
          </p:cNvSpPr>
          <p:nvPr/>
        </p:nvSpPr>
        <p:spPr bwMode="auto">
          <a:xfrm rot="5400000">
            <a:off x="2419350" y="3476625"/>
            <a:ext cx="593725" cy="752475"/>
          </a:xfrm>
          <a:prstGeom prst="downArrow">
            <a:avLst>
              <a:gd name="adj1" fmla="val 50000"/>
              <a:gd name="adj2" fmla="val 31684"/>
            </a:avLst>
          </a:prstGeom>
          <a:gradFill rotWithShape="1">
            <a:gsLst>
              <a:gs pos="0">
                <a:srgbClr val="B7D1ED"/>
              </a:gs>
              <a:gs pos="100000">
                <a:srgbClr val="7FADDF"/>
              </a:gs>
            </a:gsLst>
            <a:lin ang="5400000" scaled="1"/>
          </a:gradFill>
          <a:ln w="6350">
            <a:noFill/>
            <a:miter lim="800000"/>
            <a:headEnd/>
            <a:tailEnd/>
          </a:ln>
        </p:spPr>
        <p:txBody>
          <a:bodyPr wrap="none" anchor="ctr"/>
          <a:lstStyle/>
          <a:p>
            <a:pPr algn="r"/>
            <a:endParaRPr lang="zh-CN" altLang="en-US"/>
          </a:p>
        </p:txBody>
      </p:sp>
      <p:sp>
        <p:nvSpPr>
          <p:cNvPr id="668707" name="AutoShape 35"/>
          <p:cNvSpPr>
            <a:spLocks noChangeArrowheads="1"/>
          </p:cNvSpPr>
          <p:nvPr/>
        </p:nvSpPr>
        <p:spPr bwMode="auto">
          <a:xfrm rot="7544252">
            <a:off x="2438400" y="4608513"/>
            <a:ext cx="593725" cy="790575"/>
          </a:xfrm>
          <a:prstGeom prst="downArrow">
            <a:avLst>
              <a:gd name="adj1" fmla="val 50000"/>
              <a:gd name="adj2" fmla="val 33289"/>
            </a:avLst>
          </a:prstGeom>
          <a:gradFill rotWithShape="1">
            <a:gsLst>
              <a:gs pos="0">
                <a:srgbClr val="B7D1ED"/>
              </a:gs>
              <a:gs pos="100000">
                <a:srgbClr val="7FADDF"/>
              </a:gs>
            </a:gsLst>
            <a:lin ang="5400000" scaled="1"/>
          </a:gradFill>
          <a:ln w="6350">
            <a:noFill/>
            <a:miter lim="800000"/>
            <a:headEnd/>
            <a:tailEnd/>
          </a:ln>
        </p:spPr>
        <p:txBody>
          <a:bodyPr wrap="none" anchor="ctr"/>
          <a:lstStyle/>
          <a:p>
            <a:pPr algn="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68705"/>
                                        </p:tgtEl>
                                        <p:attrNameLst>
                                          <p:attrName>style.visibility</p:attrName>
                                        </p:attrNameLst>
                                      </p:cBhvr>
                                      <p:to>
                                        <p:strVal val="visible"/>
                                      </p:to>
                                    </p:set>
                                    <p:anim calcmode="lin" valueType="num">
                                      <p:cBhvr>
                                        <p:cTn id="7" dur="500" fill="hold"/>
                                        <p:tgtEl>
                                          <p:spTgt spid="668705"/>
                                        </p:tgtEl>
                                        <p:attrNameLst>
                                          <p:attrName>ppt_x</p:attrName>
                                        </p:attrNameLst>
                                      </p:cBhvr>
                                      <p:tavLst>
                                        <p:tav tm="0">
                                          <p:val>
                                            <p:strVal val="#ppt_x+#ppt_w/2"/>
                                          </p:val>
                                        </p:tav>
                                        <p:tav tm="100000">
                                          <p:val>
                                            <p:strVal val="#ppt_x"/>
                                          </p:val>
                                        </p:tav>
                                      </p:tavLst>
                                    </p:anim>
                                    <p:anim calcmode="lin" valueType="num">
                                      <p:cBhvr>
                                        <p:cTn id="8" dur="500" fill="hold"/>
                                        <p:tgtEl>
                                          <p:spTgt spid="668705"/>
                                        </p:tgtEl>
                                        <p:attrNameLst>
                                          <p:attrName>ppt_y</p:attrName>
                                        </p:attrNameLst>
                                      </p:cBhvr>
                                      <p:tavLst>
                                        <p:tav tm="0">
                                          <p:val>
                                            <p:strVal val="#ppt_y"/>
                                          </p:val>
                                        </p:tav>
                                        <p:tav tm="100000">
                                          <p:val>
                                            <p:strVal val="#ppt_y"/>
                                          </p:val>
                                        </p:tav>
                                      </p:tavLst>
                                    </p:anim>
                                    <p:anim calcmode="lin" valueType="num">
                                      <p:cBhvr>
                                        <p:cTn id="9" dur="500" fill="hold"/>
                                        <p:tgtEl>
                                          <p:spTgt spid="668705"/>
                                        </p:tgtEl>
                                        <p:attrNameLst>
                                          <p:attrName>ppt_w</p:attrName>
                                        </p:attrNameLst>
                                      </p:cBhvr>
                                      <p:tavLst>
                                        <p:tav tm="0">
                                          <p:val>
                                            <p:fltVal val="0"/>
                                          </p:val>
                                        </p:tav>
                                        <p:tav tm="100000">
                                          <p:val>
                                            <p:strVal val="#ppt_w"/>
                                          </p:val>
                                        </p:tav>
                                      </p:tavLst>
                                    </p:anim>
                                    <p:anim calcmode="lin" valueType="num">
                                      <p:cBhvr>
                                        <p:cTn id="10" dur="500" fill="hold"/>
                                        <p:tgtEl>
                                          <p:spTgt spid="668705"/>
                                        </p:tgtEl>
                                        <p:attrNameLst>
                                          <p:attrName>ppt_h</p:attrName>
                                        </p:attrNameLst>
                                      </p:cBhvr>
                                      <p:tavLst>
                                        <p:tav tm="0">
                                          <p:val>
                                            <p:strVal val="#ppt_h"/>
                                          </p:val>
                                        </p:tav>
                                        <p:tav tm="100000">
                                          <p:val>
                                            <p:strVal val="#ppt_h"/>
                                          </p:val>
                                        </p:tav>
                                      </p:tavLst>
                                    </p:anim>
                                  </p:childTnLst>
                                </p:cTn>
                              </p:par>
                              <p:par>
                                <p:cTn id="11" presetID="17" presetClass="entr" presetSubtype="2" fill="hold" grpId="0" nodeType="withEffect">
                                  <p:stCondLst>
                                    <p:cond delay="0"/>
                                  </p:stCondLst>
                                  <p:childTnLst>
                                    <p:set>
                                      <p:cBhvr>
                                        <p:cTn id="12" dur="1" fill="hold">
                                          <p:stCondLst>
                                            <p:cond delay="0"/>
                                          </p:stCondLst>
                                        </p:cTn>
                                        <p:tgtEl>
                                          <p:spTgt spid="668706"/>
                                        </p:tgtEl>
                                        <p:attrNameLst>
                                          <p:attrName>style.visibility</p:attrName>
                                        </p:attrNameLst>
                                      </p:cBhvr>
                                      <p:to>
                                        <p:strVal val="visible"/>
                                      </p:to>
                                    </p:set>
                                    <p:anim calcmode="lin" valueType="num">
                                      <p:cBhvr>
                                        <p:cTn id="13" dur="500" fill="hold"/>
                                        <p:tgtEl>
                                          <p:spTgt spid="668706"/>
                                        </p:tgtEl>
                                        <p:attrNameLst>
                                          <p:attrName>ppt_x</p:attrName>
                                        </p:attrNameLst>
                                      </p:cBhvr>
                                      <p:tavLst>
                                        <p:tav tm="0">
                                          <p:val>
                                            <p:strVal val="#ppt_x+#ppt_w/2"/>
                                          </p:val>
                                        </p:tav>
                                        <p:tav tm="100000">
                                          <p:val>
                                            <p:strVal val="#ppt_x"/>
                                          </p:val>
                                        </p:tav>
                                      </p:tavLst>
                                    </p:anim>
                                    <p:anim calcmode="lin" valueType="num">
                                      <p:cBhvr>
                                        <p:cTn id="14" dur="500" fill="hold"/>
                                        <p:tgtEl>
                                          <p:spTgt spid="668706"/>
                                        </p:tgtEl>
                                        <p:attrNameLst>
                                          <p:attrName>ppt_y</p:attrName>
                                        </p:attrNameLst>
                                      </p:cBhvr>
                                      <p:tavLst>
                                        <p:tav tm="0">
                                          <p:val>
                                            <p:strVal val="#ppt_y"/>
                                          </p:val>
                                        </p:tav>
                                        <p:tav tm="100000">
                                          <p:val>
                                            <p:strVal val="#ppt_y"/>
                                          </p:val>
                                        </p:tav>
                                      </p:tavLst>
                                    </p:anim>
                                    <p:anim calcmode="lin" valueType="num">
                                      <p:cBhvr>
                                        <p:cTn id="15" dur="500" fill="hold"/>
                                        <p:tgtEl>
                                          <p:spTgt spid="668706"/>
                                        </p:tgtEl>
                                        <p:attrNameLst>
                                          <p:attrName>ppt_w</p:attrName>
                                        </p:attrNameLst>
                                      </p:cBhvr>
                                      <p:tavLst>
                                        <p:tav tm="0">
                                          <p:val>
                                            <p:fltVal val="0"/>
                                          </p:val>
                                        </p:tav>
                                        <p:tav tm="100000">
                                          <p:val>
                                            <p:strVal val="#ppt_w"/>
                                          </p:val>
                                        </p:tav>
                                      </p:tavLst>
                                    </p:anim>
                                    <p:anim calcmode="lin" valueType="num">
                                      <p:cBhvr>
                                        <p:cTn id="16" dur="500" fill="hold"/>
                                        <p:tgtEl>
                                          <p:spTgt spid="668706"/>
                                        </p:tgtEl>
                                        <p:attrNameLst>
                                          <p:attrName>ppt_h</p:attrName>
                                        </p:attrNameLst>
                                      </p:cBhvr>
                                      <p:tavLst>
                                        <p:tav tm="0">
                                          <p:val>
                                            <p:strVal val="#ppt_h"/>
                                          </p:val>
                                        </p:tav>
                                        <p:tav tm="100000">
                                          <p:val>
                                            <p:strVal val="#ppt_h"/>
                                          </p:val>
                                        </p:tav>
                                      </p:tavLst>
                                    </p:anim>
                                  </p:childTnLst>
                                </p:cTn>
                              </p:par>
                              <p:par>
                                <p:cTn id="17" presetID="17" presetClass="entr" presetSubtype="2" fill="hold" grpId="0" nodeType="withEffect">
                                  <p:stCondLst>
                                    <p:cond delay="0"/>
                                  </p:stCondLst>
                                  <p:childTnLst>
                                    <p:set>
                                      <p:cBhvr>
                                        <p:cTn id="18" dur="1" fill="hold">
                                          <p:stCondLst>
                                            <p:cond delay="0"/>
                                          </p:stCondLst>
                                        </p:cTn>
                                        <p:tgtEl>
                                          <p:spTgt spid="668707"/>
                                        </p:tgtEl>
                                        <p:attrNameLst>
                                          <p:attrName>style.visibility</p:attrName>
                                        </p:attrNameLst>
                                      </p:cBhvr>
                                      <p:to>
                                        <p:strVal val="visible"/>
                                      </p:to>
                                    </p:set>
                                    <p:anim calcmode="lin" valueType="num">
                                      <p:cBhvr>
                                        <p:cTn id="19" dur="500" fill="hold"/>
                                        <p:tgtEl>
                                          <p:spTgt spid="668707"/>
                                        </p:tgtEl>
                                        <p:attrNameLst>
                                          <p:attrName>ppt_x</p:attrName>
                                        </p:attrNameLst>
                                      </p:cBhvr>
                                      <p:tavLst>
                                        <p:tav tm="0">
                                          <p:val>
                                            <p:strVal val="#ppt_x+#ppt_w/2"/>
                                          </p:val>
                                        </p:tav>
                                        <p:tav tm="100000">
                                          <p:val>
                                            <p:strVal val="#ppt_x"/>
                                          </p:val>
                                        </p:tav>
                                      </p:tavLst>
                                    </p:anim>
                                    <p:anim calcmode="lin" valueType="num">
                                      <p:cBhvr>
                                        <p:cTn id="20" dur="500" fill="hold"/>
                                        <p:tgtEl>
                                          <p:spTgt spid="668707"/>
                                        </p:tgtEl>
                                        <p:attrNameLst>
                                          <p:attrName>ppt_y</p:attrName>
                                        </p:attrNameLst>
                                      </p:cBhvr>
                                      <p:tavLst>
                                        <p:tav tm="0">
                                          <p:val>
                                            <p:strVal val="#ppt_y"/>
                                          </p:val>
                                        </p:tav>
                                        <p:tav tm="100000">
                                          <p:val>
                                            <p:strVal val="#ppt_y"/>
                                          </p:val>
                                        </p:tav>
                                      </p:tavLst>
                                    </p:anim>
                                    <p:anim calcmode="lin" valueType="num">
                                      <p:cBhvr>
                                        <p:cTn id="21" dur="500" fill="hold"/>
                                        <p:tgtEl>
                                          <p:spTgt spid="668707"/>
                                        </p:tgtEl>
                                        <p:attrNameLst>
                                          <p:attrName>ppt_w</p:attrName>
                                        </p:attrNameLst>
                                      </p:cBhvr>
                                      <p:tavLst>
                                        <p:tav tm="0">
                                          <p:val>
                                            <p:fltVal val="0"/>
                                          </p:val>
                                        </p:tav>
                                        <p:tav tm="100000">
                                          <p:val>
                                            <p:strVal val="#ppt_w"/>
                                          </p:val>
                                        </p:tav>
                                      </p:tavLst>
                                    </p:anim>
                                    <p:anim calcmode="lin" valueType="num">
                                      <p:cBhvr>
                                        <p:cTn id="22" dur="500" fill="hold"/>
                                        <p:tgtEl>
                                          <p:spTgt spid="66870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05" grpId="0" animBg="1"/>
      <p:bldP spid="668706" grpId="0" animBg="1"/>
      <p:bldP spid="66870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7CE80B51-ED5B-4877-AF18-DFEBDD77E63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60418"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7B12B2C5-7D5F-4136-BAEF-E3A4A46E809F}" type="slidenum">
              <a:rPr lang="en-US" altLang="zh-CN" smtClean="0">
                <a:latin typeface="Arial" charset="0"/>
                <a:ea typeface="宋体" charset="-122"/>
              </a:rPr>
              <a:pPr/>
              <a:t>35</a:t>
            </a:fld>
            <a:endParaRPr lang="en-US" altLang="zh-CN" smtClean="0">
              <a:latin typeface="Arial" charset="0"/>
              <a:ea typeface="宋体" charset="-122"/>
            </a:endParaRPr>
          </a:p>
        </p:txBody>
      </p:sp>
      <p:sp>
        <p:nvSpPr>
          <p:cNvPr id="60419" name="Rectangle 2"/>
          <p:cNvSpPr>
            <a:spLocks noGrp="1" noChangeArrowheads="1"/>
          </p:cNvSpPr>
          <p:nvPr>
            <p:ph type="title"/>
          </p:nvPr>
        </p:nvSpPr>
        <p:spPr>
          <a:xfrm>
            <a:off x="1187450" y="0"/>
            <a:ext cx="7772400" cy="1008063"/>
          </a:xfrm>
        </p:spPr>
        <p:txBody>
          <a:bodyPr/>
          <a:lstStyle/>
          <a:p>
            <a:r>
              <a:rPr lang="en-US" altLang="zh-CN" smtClean="0">
                <a:latin typeface="Arial" charset="0"/>
              </a:rPr>
              <a:t>CIS</a:t>
            </a:r>
            <a:r>
              <a:rPr lang="zh-CN" altLang="en-US" smtClean="0"/>
              <a:t>的作用</a:t>
            </a:r>
          </a:p>
        </p:txBody>
      </p:sp>
      <p:sp>
        <p:nvSpPr>
          <p:cNvPr id="60420" name="Rectangle 3"/>
          <p:cNvSpPr>
            <a:spLocks noGrp="1" noChangeArrowheads="1"/>
          </p:cNvSpPr>
          <p:nvPr>
            <p:ph type="body" idx="1"/>
          </p:nvPr>
        </p:nvSpPr>
        <p:spPr>
          <a:xfrm>
            <a:off x="468313" y="1196975"/>
            <a:ext cx="8135937" cy="4968875"/>
          </a:xfrm>
        </p:spPr>
        <p:txBody>
          <a:bodyPr/>
          <a:lstStyle/>
          <a:p>
            <a:pPr>
              <a:lnSpc>
                <a:spcPct val="90000"/>
              </a:lnSpc>
            </a:pPr>
            <a:r>
              <a:rPr lang="zh-CN" altLang="en-US" sz="2600" smtClean="0"/>
              <a:t>把握产业结构的演化、评估行业的发展趋势、预警技术、市场、政策及社会等宏观环境正在出现的重要变化、分析现有和潜在竞争对手的能力和动向，对战略、战术决策提供支持，避免企业决策的盲目性</a:t>
            </a:r>
          </a:p>
          <a:p>
            <a:pPr>
              <a:lnSpc>
                <a:spcPct val="90000"/>
              </a:lnSpc>
            </a:pPr>
            <a:r>
              <a:rPr lang="zh-CN" altLang="en-US" sz="2600" smtClean="0"/>
              <a:t>实现组织内的情报资源共享，避免情报资源的重复建设（在保证情报共享的同时，也要保证情报的安全）</a:t>
            </a:r>
          </a:p>
          <a:p>
            <a:pPr>
              <a:lnSpc>
                <a:spcPct val="90000"/>
              </a:lnSpc>
            </a:pPr>
            <a:r>
              <a:rPr lang="zh-CN" altLang="en-US" sz="2600" smtClean="0"/>
              <a:t>使全员参与情报采集和整理工作，合理满足全员各层次的情报需求，降低情报产品的生产成本</a:t>
            </a:r>
          </a:p>
          <a:p>
            <a:pPr>
              <a:lnSpc>
                <a:spcPct val="90000"/>
              </a:lnSpc>
            </a:pPr>
            <a:r>
              <a:rPr lang="zh-CN" altLang="en-US" sz="2600" smtClean="0"/>
              <a:t>通过信息技术改善信息交流，促进组织结构的扁平化；通过知识管理，促进学习性组织的形成 </a:t>
            </a:r>
          </a:p>
          <a:p>
            <a:pPr>
              <a:lnSpc>
                <a:spcPct val="90000"/>
              </a:lnSpc>
            </a:pPr>
            <a:r>
              <a:rPr lang="zh-CN" altLang="en-US" sz="2600" smtClean="0"/>
              <a:t>加速企业信息化过程，提高员工的工作效率，创造直接的或间接的经济效益</a:t>
            </a:r>
          </a:p>
          <a:p>
            <a:pPr>
              <a:lnSpc>
                <a:spcPct val="90000"/>
              </a:lnSpc>
            </a:pPr>
            <a:endParaRPr lang="en-US" altLang="zh-CN" sz="2400" smtClean="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32FED08B-E398-439C-927B-5800EC78ACC7}"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61442"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7EBF5C15-D208-426B-B84A-1DB970C1715A}" type="slidenum">
              <a:rPr lang="en-US" altLang="zh-CN" smtClean="0">
                <a:latin typeface="Arial" charset="0"/>
                <a:ea typeface="宋体" charset="-122"/>
              </a:rPr>
              <a:pPr/>
              <a:t>36</a:t>
            </a:fld>
            <a:endParaRPr lang="en-US" altLang="zh-CN" smtClean="0">
              <a:latin typeface="Arial" charset="0"/>
              <a:ea typeface="宋体" charset="-122"/>
            </a:endParaRPr>
          </a:p>
        </p:txBody>
      </p:sp>
      <p:pic>
        <p:nvPicPr>
          <p:cNvPr id="61443" name="Picture 2" descr="CIS-tyson"/>
          <p:cNvPicPr>
            <a:picLocks noChangeAspect="1" noChangeArrowheads="1"/>
          </p:cNvPicPr>
          <p:nvPr/>
        </p:nvPicPr>
        <p:blipFill>
          <a:blip r:embed="rId2"/>
          <a:srcRect/>
          <a:stretch>
            <a:fillRect/>
          </a:stretch>
        </p:blipFill>
        <p:spPr bwMode="auto">
          <a:xfrm>
            <a:off x="539750" y="1052513"/>
            <a:ext cx="8131175" cy="5064125"/>
          </a:xfrm>
          <a:prstGeom prst="rect">
            <a:avLst/>
          </a:prstGeom>
          <a:noFill/>
          <a:ln w="9525">
            <a:noFill/>
            <a:miter lim="800000"/>
            <a:headEnd/>
            <a:tailEnd/>
          </a:ln>
        </p:spPr>
      </p:pic>
      <p:sp>
        <p:nvSpPr>
          <p:cNvPr id="61444" name="Rectangle 3"/>
          <p:cNvSpPr>
            <a:spLocks noGrp="1" noChangeArrowheads="1"/>
          </p:cNvSpPr>
          <p:nvPr>
            <p:ph type="title"/>
          </p:nvPr>
        </p:nvSpPr>
        <p:spPr>
          <a:xfrm>
            <a:off x="914400" y="277813"/>
            <a:ext cx="7772400" cy="877887"/>
          </a:xfrm>
        </p:spPr>
        <p:txBody>
          <a:bodyPr/>
          <a:lstStyle/>
          <a:p>
            <a:r>
              <a:rPr lang="en-US" altLang="zh-CN" smtClean="0"/>
              <a:t>Tyson</a:t>
            </a:r>
            <a:r>
              <a:rPr lang="zh-CN" altLang="en-US" smtClean="0"/>
              <a:t>模型</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日期占位符 3"/>
          <p:cNvSpPr>
            <a:spLocks noGrp="1"/>
          </p:cNvSpPr>
          <p:nvPr>
            <p:ph type="dt" sz="quarter" idx="10"/>
          </p:nvPr>
        </p:nvSpPr>
        <p:spPr>
          <a:xfrm>
            <a:off x="250825" y="6237288"/>
            <a:ext cx="1905000" cy="457200"/>
          </a:xfrm>
          <a:noFill/>
        </p:spPr>
        <p:txBody>
          <a:bodyPr anchor="b"/>
          <a:lstStyle/>
          <a:p>
            <a:pPr algn="l"/>
            <a:fld id="{73A49888-975C-477B-B0EB-8DE03B35BB4E}" type="datetime1">
              <a:rPr lang="zh-CN" altLang="en-US" smtClean="0">
                <a:latin typeface="Tahoma" pitchFamily="34" charset="0"/>
                <a:ea typeface="宋体" charset="-122"/>
              </a:rPr>
              <a:pPr algn="l"/>
              <a:t>2016/9/11</a:t>
            </a:fld>
            <a:endParaRPr lang="en-US" altLang="zh-CN" smtClean="0">
              <a:latin typeface="Tahoma" pitchFamily="34" charset="0"/>
              <a:ea typeface="宋体" charset="-122"/>
            </a:endParaRPr>
          </a:p>
        </p:txBody>
      </p:sp>
      <p:sp>
        <p:nvSpPr>
          <p:cNvPr id="62466" name="灯片编号占位符 5"/>
          <p:cNvSpPr>
            <a:spLocks noGrp="1"/>
          </p:cNvSpPr>
          <p:nvPr>
            <p:ph type="sldNum" sz="quarter" idx="12"/>
          </p:nvPr>
        </p:nvSpPr>
        <p:spPr>
          <a:xfrm>
            <a:off x="7042150" y="6243638"/>
            <a:ext cx="1905000" cy="457200"/>
          </a:xfrm>
          <a:noFill/>
        </p:spPr>
        <p:txBody>
          <a:bodyPr anchor="b"/>
          <a:lstStyle/>
          <a:p>
            <a:fld id="{1265519D-29A3-4BB7-B318-8DB74DF71A80}" type="slidenum">
              <a:rPr lang="en-US" altLang="zh-CN" smtClean="0">
                <a:latin typeface="Tahoma" pitchFamily="34" charset="0"/>
                <a:ea typeface="宋体" charset="-122"/>
              </a:rPr>
              <a:pPr/>
              <a:t>37</a:t>
            </a:fld>
            <a:endParaRPr lang="en-US" altLang="zh-CN" smtClean="0">
              <a:latin typeface="Tahoma" pitchFamily="34" charset="0"/>
              <a:ea typeface="宋体" charset="-122"/>
            </a:endParaRPr>
          </a:p>
        </p:txBody>
      </p:sp>
      <p:sp>
        <p:nvSpPr>
          <p:cNvPr id="12292" name="Rectangle 2"/>
          <p:cNvSpPr>
            <a:spLocks noGrp="1" noChangeArrowheads="1"/>
          </p:cNvSpPr>
          <p:nvPr>
            <p:ph type="title" idx="4294967295"/>
          </p:nvPr>
        </p:nvSpPr>
        <p:spPr>
          <a:xfrm>
            <a:off x="2590800" y="90488"/>
            <a:ext cx="6019800" cy="890587"/>
          </a:xfrm>
        </p:spPr>
        <p:txBody>
          <a:bodyPr anchor="b"/>
          <a:lstStyle/>
          <a:p>
            <a:pPr eaLnBrk="1" hangingPunct="1">
              <a:defRPr/>
            </a:pPr>
            <a:r>
              <a:rPr lang="zh-CN" altLang="en-US" dirty="0" smtClean="0">
                <a:cs typeface="+mj-cs"/>
              </a:rPr>
              <a:t>竞争情报（</a:t>
            </a:r>
            <a:r>
              <a:rPr lang="en-US" altLang="zh-CN" dirty="0" smtClean="0">
                <a:latin typeface="+mn-lt"/>
                <a:cs typeface="+mj-cs"/>
              </a:rPr>
              <a:t>CI</a:t>
            </a:r>
            <a:r>
              <a:rPr lang="zh-CN" altLang="en-US" dirty="0" smtClean="0">
                <a:cs typeface="+mj-cs"/>
              </a:rPr>
              <a:t>）及其它情报</a:t>
            </a:r>
          </a:p>
        </p:txBody>
      </p:sp>
      <p:sp>
        <p:nvSpPr>
          <p:cNvPr id="62468" name="Rectangle 3"/>
          <p:cNvSpPr>
            <a:spLocks noGrp="1" noChangeArrowheads="1"/>
          </p:cNvSpPr>
          <p:nvPr>
            <p:ph type="body" idx="4294967295"/>
          </p:nvPr>
        </p:nvSpPr>
        <p:spPr>
          <a:xfrm>
            <a:off x="1128713" y="1341438"/>
            <a:ext cx="7269162" cy="4699000"/>
          </a:xfrm>
        </p:spPr>
        <p:txBody>
          <a:bodyPr/>
          <a:lstStyle/>
          <a:p>
            <a:pPr eaLnBrk="1" hangingPunct="1"/>
            <a:r>
              <a:rPr lang="en-US" altLang="zh-CN" smtClean="0"/>
              <a:t>Business intelligence</a:t>
            </a:r>
          </a:p>
          <a:p>
            <a:pPr eaLnBrk="1" hangingPunct="1"/>
            <a:r>
              <a:rPr lang="en-US" altLang="zh-CN" smtClean="0"/>
              <a:t>Strategic intelligence</a:t>
            </a:r>
          </a:p>
          <a:p>
            <a:pPr eaLnBrk="1" hangingPunct="1"/>
            <a:r>
              <a:rPr lang="en-US" altLang="zh-CN" smtClean="0"/>
              <a:t>Marketing intelligence</a:t>
            </a:r>
          </a:p>
          <a:p>
            <a:pPr eaLnBrk="1" hangingPunct="1"/>
            <a:r>
              <a:rPr lang="en-US" altLang="zh-CN" smtClean="0"/>
              <a:t>Sourcing intelligence</a:t>
            </a:r>
          </a:p>
          <a:p>
            <a:pPr eaLnBrk="1" hangingPunct="1"/>
            <a:r>
              <a:rPr lang="en-US" altLang="zh-CN" smtClean="0"/>
              <a:t>M&amp;A intelligence</a:t>
            </a:r>
          </a:p>
          <a:p>
            <a:pPr eaLnBrk="1" hangingPunct="1"/>
            <a:r>
              <a:rPr lang="en-US" altLang="zh-CN" smtClean="0"/>
              <a:t>Technology intelligence/CTI</a:t>
            </a:r>
          </a:p>
          <a:p>
            <a:pPr eaLnBrk="1" hangingPunct="1"/>
            <a:r>
              <a:rPr lang="en-US" altLang="zh-CN" smtClean="0"/>
              <a:t>HR intelligence</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DAD5381C-FB47-4B84-8673-8717F15B0924}"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63490"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A25B8BB3-626D-49C3-940E-1944BFBBFBAD}" type="slidenum">
              <a:rPr lang="en-US" altLang="zh-CN" smtClean="0">
                <a:latin typeface="Arial" charset="0"/>
                <a:ea typeface="宋体" charset="-122"/>
              </a:rPr>
              <a:pPr/>
              <a:t>38</a:t>
            </a:fld>
            <a:endParaRPr lang="en-US" altLang="zh-CN" smtClean="0">
              <a:latin typeface="Arial" charset="0"/>
              <a:ea typeface="宋体" charset="-122"/>
            </a:endParaRPr>
          </a:p>
        </p:txBody>
      </p:sp>
      <p:sp>
        <p:nvSpPr>
          <p:cNvPr id="63491" name="Rectangle 2"/>
          <p:cNvSpPr>
            <a:spLocks noGrp="1" noChangeArrowheads="1"/>
          </p:cNvSpPr>
          <p:nvPr>
            <p:ph type="title"/>
          </p:nvPr>
        </p:nvSpPr>
        <p:spPr>
          <a:xfrm>
            <a:off x="1027113" y="0"/>
            <a:ext cx="8116887" cy="1268413"/>
          </a:xfrm>
        </p:spPr>
        <p:txBody>
          <a:bodyPr/>
          <a:lstStyle/>
          <a:p>
            <a:pPr eaLnBrk="1" hangingPunct="1"/>
            <a:r>
              <a:rPr lang="zh-CN" altLang="en-US" smtClean="0"/>
              <a:t>竞争情报的三种主要类型</a:t>
            </a:r>
            <a:r>
              <a:rPr lang="en-US" altLang="zh-CN" smtClean="0"/>
              <a:t>(</a:t>
            </a:r>
            <a:r>
              <a:rPr lang="zh-CN" altLang="en-US" smtClean="0"/>
              <a:t>赫林</a:t>
            </a:r>
            <a:r>
              <a:rPr lang="en-US" altLang="zh-CN" smtClean="0"/>
              <a:t>)</a:t>
            </a:r>
          </a:p>
        </p:txBody>
      </p:sp>
      <p:sp>
        <p:nvSpPr>
          <p:cNvPr id="63492" name="Rectangle 3"/>
          <p:cNvSpPr>
            <a:spLocks noGrp="1" noChangeArrowheads="1"/>
          </p:cNvSpPr>
          <p:nvPr>
            <p:ph type="body" idx="1"/>
          </p:nvPr>
        </p:nvSpPr>
        <p:spPr>
          <a:xfrm>
            <a:off x="611188" y="1484313"/>
            <a:ext cx="8075612" cy="4897437"/>
          </a:xfrm>
        </p:spPr>
        <p:txBody>
          <a:bodyPr/>
          <a:lstStyle/>
          <a:p>
            <a:pPr eaLnBrk="1" hangingPunct="1">
              <a:lnSpc>
                <a:spcPct val="90000"/>
              </a:lnSpc>
            </a:pPr>
            <a:r>
              <a:rPr lang="zh-CN" altLang="en-US" smtClean="0"/>
              <a:t>战略决策和战略事务类</a:t>
            </a:r>
            <a:endParaRPr lang="en-US" altLang="zh-CN" smtClean="0"/>
          </a:p>
          <a:p>
            <a:pPr lvl="1" eaLnBrk="1" hangingPunct="1">
              <a:lnSpc>
                <a:spcPct val="90000"/>
              </a:lnSpc>
            </a:pPr>
            <a:r>
              <a:rPr lang="zh-CN" altLang="en-US" sz="2400" smtClean="0"/>
              <a:t>制定和实施战略规划；投资决策对企业竞争地位的影响评估；战略联盟、收购和多元化投资评估</a:t>
            </a:r>
            <a:r>
              <a:rPr lang="en-US" altLang="zh-CN" sz="2400" smtClean="0"/>
              <a:t>.</a:t>
            </a:r>
          </a:p>
          <a:p>
            <a:pPr eaLnBrk="1" hangingPunct="1">
              <a:lnSpc>
                <a:spcPct val="90000"/>
              </a:lnSpc>
            </a:pPr>
            <a:r>
              <a:rPr lang="zh-CN" altLang="en-US" smtClean="0"/>
              <a:t>早期预警课题类</a:t>
            </a:r>
            <a:endParaRPr lang="en-US" altLang="zh-CN" smtClean="0"/>
          </a:p>
          <a:p>
            <a:pPr lvl="1" eaLnBrk="1" hangingPunct="1">
              <a:lnSpc>
                <a:spcPct val="90000"/>
              </a:lnSpc>
            </a:pPr>
            <a:r>
              <a:rPr lang="zh-CN" altLang="en-US" sz="2200" smtClean="0"/>
              <a:t>企业最早认识到的机会评估；威胁评估，包括新进入者和潜在进入者对企业的威胁评估；企业所在行业、政府管制、技术等的重大变化</a:t>
            </a:r>
            <a:r>
              <a:rPr lang="en-US" altLang="zh-CN" sz="2200" smtClean="0"/>
              <a:t>.</a:t>
            </a:r>
          </a:p>
          <a:p>
            <a:pPr eaLnBrk="1" hangingPunct="1">
              <a:lnSpc>
                <a:spcPct val="90000"/>
              </a:lnSpc>
            </a:pPr>
            <a:r>
              <a:rPr lang="zh-CN" altLang="en-US" smtClean="0"/>
              <a:t>关键市场参与者评估</a:t>
            </a:r>
            <a:endParaRPr lang="en-US" altLang="zh-CN" smtClean="0"/>
          </a:p>
          <a:p>
            <a:pPr lvl="1" eaLnBrk="1" hangingPunct="1">
              <a:lnSpc>
                <a:spcPct val="90000"/>
              </a:lnSpc>
            </a:pPr>
            <a:r>
              <a:rPr lang="zh-CN" altLang="en-US" sz="2200" smtClean="0"/>
              <a:t>竞争对手、消费者、其它；更好理解它们的能力和意图；关于它们行动的洞察（</a:t>
            </a:r>
            <a:r>
              <a:rPr lang="en-US" altLang="zh-CN" sz="2200" smtClean="0"/>
              <a:t>insight</a:t>
            </a:r>
            <a:r>
              <a:rPr lang="zh-CN" altLang="en-US" sz="2200" smtClean="0"/>
              <a:t>）和远见</a:t>
            </a:r>
            <a:r>
              <a:rPr lang="en-US" altLang="zh-CN" sz="2200" smtClean="0"/>
              <a:t>(foresight)</a:t>
            </a:r>
            <a:r>
              <a:rPr lang="zh-CN" altLang="en-US" sz="2200" smtClean="0"/>
              <a:t>；对它们的活动进行连续监视</a:t>
            </a:r>
            <a:r>
              <a:rPr lang="en-US" altLang="zh-CN" sz="2200" smtClean="0"/>
              <a:t>.</a:t>
            </a: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p:nvPr>
        </p:nvSpPr>
        <p:spPr>
          <a:xfrm>
            <a:off x="684213" y="0"/>
            <a:ext cx="8229600" cy="1143000"/>
          </a:xfrm>
        </p:spPr>
        <p:txBody>
          <a:bodyPr/>
          <a:lstStyle/>
          <a:p>
            <a:r>
              <a:rPr lang="zh-CN" altLang="en-US" smtClean="0"/>
              <a:t>案例：是否建设新的造纸厂</a:t>
            </a:r>
          </a:p>
        </p:txBody>
      </p:sp>
      <p:sp>
        <p:nvSpPr>
          <p:cNvPr id="65538" name="文本占位符 6"/>
          <p:cNvSpPr>
            <a:spLocks noGrp="1"/>
          </p:cNvSpPr>
          <p:nvPr>
            <p:ph type="body" idx="1"/>
          </p:nvPr>
        </p:nvSpPr>
        <p:spPr>
          <a:xfrm>
            <a:off x="323850" y="1484313"/>
            <a:ext cx="1522413" cy="639762"/>
          </a:xfrm>
        </p:spPr>
        <p:txBody>
          <a:bodyPr anchor="ctr"/>
          <a:lstStyle/>
          <a:p>
            <a:pPr algn="ctr"/>
            <a:r>
              <a:rPr kumimoji="1" lang="zh-CN" altLang="en-US" smtClean="0">
                <a:latin typeface="幼圆"/>
                <a:ea typeface="幼圆"/>
                <a:cs typeface="幼圆"/>
              </a:rPr>
              <a:t>问题</a:t>
            </a:r>
          </a:p>
        </p:txBody>
      </p:sp>
      <p:sp>
        <p:nvSpPr>
          <p:cNvPr id="65539" name="内容占位符 7"/>
          <p:cNvSpPr>
            <a:spLocks noGrp="1"/>
          </p:cNvSpPr>
          <p:nvPr>
            <p:ph sz="half" idx="2"/>
          </p:nvPr>
        </p:nvSpPr>
        <p:spPr>
          <a:xfrm>
            <a:off x="323850" y="2124075"/>
            <a:ext cx="1522413" cy="3951288"/>
          </a:xfrm>
        </p:spPr>
        <p:txBody>
          <a:bodyPr/>
          <a:lstStyle/>
          <a:p>
            <a:pPr>
              <a:buClr>
                <a:schemeClr val="accent2"/>
              </a:buClr>
            </a:pPr>
            <a:r>
              <a:rPr kumimoji="1" lang="zh-CN" altLang="en-US" smtClean="0">
                <a:latin typeface="幼圆"/>
                <a:ea typeface="幼圆"/>
                <a:cs typeface="幼圆"/>
              </a:rPr>
              <a:t>开工率</a:t>
            </a:r>
          </a:p>
          <a:p>
            <a:pPr>
              <a:buClr>
                <a:schemeClr val="accent2"/>
              </a:buClr>
            </a:pPr>
            <a:r>
              <a:rPr kumimoji="1" lang="zh-CN" altLang="en-US" smtClean="0">
                <a:latin typeface="幼圆"/>
                <a:ea typeface="幼圆"/>
                <a:cs typeface="幼圆"/>
              </a:rPr>
              <a:t>生产能力</a:t>
            </a:r>
          </a:p>
          <a:p>
            <a:pPr>
              <a:buClr>
                <a:schemeClr val="accent2"/>
              </a:buClr>
            </a:pPr>
            <a:r>
              <a:rPr kumimoji="1" lang="zh-CN" altLang="en-US" smtClean="0">
                <a:latin typeface="幼圆"/>
                <a:ea typeface="幼圆"/>
                <a:cs typeface="幼圆"/>
              </a:rPr>
              <a:t>实际产量</a:t>
            </a:r>
          </a:p>
          <a:p>
            <a:pPr>
              <a:buClr>
                <a:schemeClr val="accent2"/>
              </a:buClr>
            </a:pPr>
            <a:r>
              <a:rPr kumimoji="1" lang="zh-CN" altLang="en-US" smtClean="0">
                <a:latin typeface="幼圆"/>
                <a:ea typeface="幼圆"/>
                <a:cs typeface="幼圆"/>
              </a:rPr>
              <a:t>当地资源</a:t>
            </a:r>
          </a:p>
          <a:p>
            <a:endParaRPr lang="zh-CN" altLang="en-US" smtClean="0"/>
          </a:p>
        </p:txBody>
      </p:sp>
      <p:sp>
        <p:nvSpPr>
          <p:cNvPr id="65540" name="日期占位符 3"/>
          <p:cNvSpPr>
            <a:spLocks noGrp="1"/>
          </p:cNvSpPr>
          <p:nvPr>
            <p:ph type="dt" sz="quarter" idx="10"/>
          </p:nvPr>
        </p:nvSpPr>
        <p:spPr>
          <a:noFill/>
        </p:spPr>
        <p:txBody>
          <a:bodyPr/>
          <a:lstStyle/>
          <a:p>
            <a:fld id="{8F747C76-973F-4920-B2FE-7DE2BFC03ECA}"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65541"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65542" name="灯片编号占位符 5"/>
          <p:cNvSpPr>
            <a:spLocks noGrp="1"/>
          </p:cNvSpPr>
          <p:nvPr>
            <p:ph type="sldNum" sz="quarter" idx="12"/>
          </p:nvPr>
        </p:nvSpPr>
        <p:spPr>
          <a:noFill/>
        </p:spPr>
        <p:txBody>
          <a:bodyPr/>
          <a:lstStyle/>
          <a:p>
            <a:fld id="{EC9B7F90-6631-4769-90B5-EFAD75A71C24}" type="slidenum">
              <a:rPr lang="en-US" altLang="zh-CN" smtClean="0">
                <a:latin typeface="Arial" charset="0"/>
                <a:ea typeface="宋体" charset="-122"/>
              </a:rPr>
              <a:pPr/>
              <a:t>39</a:t>
            </a:fld>
            <a:endParaRPr lang="en-US" altLang="zh-CN" smtClean="0">
              <a:latin typeface="Arial" charset="0"/>
              <a:ea typeface="宋体" charset="-122"/>
            </a:endParaRPr>
          </a:p>
        </p:txBody>
      </p:sp>
      <p:sp>
        <p:nvSpPr>
          <p:cNvPr id="65543" name="文本占位符 6"/>
          <p:cNvSpPr>
            <a:spLocks noGrp="1"/>
          </p:cNvSpPr>
          <p:nvPr>
            <p:ph type="body" idx="1"/>
          </p:nvPr>
        </p:nvSpPr>
        <p:spPr>
          <a:xfrm>
            <a:off x="2062163" y="1514475"/>
            <a:ext cx="1522412" cy="639763"/>
          </a:xfrm>
        </p:spPr>
        <p:txBody>
          <a:bodyPr anchor="ctr"/>
          <a:lstStyle/>
          <a:p>
            <a:pPr algn="ctr"/>
            <a:r>
              <a:rPr kumimoji="1" lang="zh-CN" altLang="en-US" smtClean="0">
                <a:latin typeface="幼圆"/>
                <a:ea typeface="幼圆"/>
                <a:cs typeface="幼圆"/>
              </a:rPr>
              <a:t>对象</a:t>
            </a:r>
          </a:p>
        </p:txBody>
      </p:sp>
      <p:sp>
        <p:nvSpPr>
          <p:cNvPr id="65544" name="内容占位符 7"/>
          <p:cNvSpPr>
            <a:spLocks noGrp="1"/>
          </p:cNvSpPr>
          <p:nvPr>
            <p:ph sz="half" idx="2"/>
          </p:nvPr>
        </p:nvSpPr>
        <p:spPr>
          <a:xfrm>
            <a:off x="2062163" y="2154238"/>
            <a:ext cx="1522412" cy="3951287"/>
          </a:xfrm>
        </p:spPr>
        <p:txBody>
          <a:bodyPr/>
          <a:lstStyle/>
          <a:p>
            <a:pPr fontAlgn="ctr">
              <a:buClr>
                <a:schemeClr val="accent2"/>
              </a:buClr>
            </a:pPr>
            <a:r>
              <a:rPr kumimoji="1" lang="zh-CN" altLang="en-US" smtClean="0">
                <a:latin typeface="幼圆"/>
                <a:ea typeface="幼圆"/>
                <a:cs typeface="幼圆"/>
              </a:rPr>
              <a:t>造纸厂开出的火车</a:t>
            </a:r>
          </a:p>
          <a:p>
            <a:pPr fontAlgn="ctr">
              <a:buClr>
                <a:schemeClr val="accent2"/>
              </a:buClr>
            </a:pPr>
            <a:r>
              <a:rPr kumimoji="1" lang="zh-CN" altLang="en-US" smtClean="0">
                <a:latin typeface="幼圆"/>
                <a:ea typeface="幼圆"/>
                <a:cs typeface="幼圆"/>
              </a:rPr>
              <a:t>火车钢轨</a:t>
            </a:r>
          </a:p>
          <a:p>
            <a:pPr fontAlgn="ctr">
              <a:buClr>
                <a:schemeClr val="accent2"/>
              </a:buClr>
            </a:pPr>
            <a:r>
              <a:rPr kumimoji="1" lang="zh-CN" altLang="en-US" smtClean="0">
                <a:latin typeface="幼圆"/>
                <a:ea typeface="幼圆"/>
                <a:cs typeface="幼圆"/>
              </a:rPr>
              <a:t>工厂拥有的机器</a:t>
            </a:r>
          </a:p>
          <a:p>
            <a:pPr fontAlgn="ctr">
              <a:buClr>
                <a:schemeClr val="accent2"/>
              </a:buClr>
            </a:pPr>
            <a:r>
              <a:rPr kumimoji="1" lang="zh-CN" altLang="en-US" smtClean="0">
                <a:latin typeface="幼圆"/>
                <a:ea typeface="幼圆"/>
                <a:cs typeface="幼圆"/>
              </a:rPr>
              <a:t>当地自然资源</a:t>
            </a:r>
          </a:p>
          <a:p>
            <a:endParaRPr lang="zh-CN" altLang="en-US" smtClean="0"/>
          </a:p>
        </p:txBody>
      </p:sp>
      <p:sp>
        <p:nvSpPr>
          <p:cNvPr id="65545" name="文本占位符 6"/>
          <p:cNvSpPr>
            <a:spLocks noGrp="1"/>
          </p:cNvSpPr>
          <p:nvPr>
            <p:ph type="body" idx="1"/>
          </p:nvPr>
        </p:nvSpPr>
        <p:spPr>
          <a:xfrm>
            <a:off x="5508625" y="1484313"/>
            <a:ext cx="1522413" cy="639762"/>
          </a:xfrm>
        </p:spPr>
        <p:txBody>
          <a:bodyPr anchor="ctr"/>
          <a:lstStyle/>
          <a:p>
            <a:pPr algn="ctr"/>
            <a:r>
              <a:rPr kumimoji="1" lang="zh-CN" altLang="en-US" smtClean="0">
                <a:latin typeface="幼圆"/>
                <a:ea typeface="幼圆"/>
                <a:cs typeface="幼圆"/>
              </a:rPr>
              <a:t>途径</a:t>
            </a:r>
          </a:p>
        </p:txBody>
      </p:sp>
      <p:sp>
        <p:nvSpPr>
          <p:cNvPr id="65546" name="内容占位符 7"/>
          <p:cNvSpPr>
            <a:spLocks noGrp="1"/>
          </p:cNvSpPr>
          <p:nvPr>
            <p:ph sz="half" idx="2"/>
          </p:nvPr>
        </p:nvSpPr>
        <p:spPr>
          <a:xfrm>
            <a:off x="5508625" y="2124075"/>
            <a:ext cx="1522413" cy="3951288"/>
          </a:xfrm>
        </p:spPr>
        <p:txBody>
          <a:bodyPr/>
          <a:lstStyle/>
          <a:p>
            <a:pPr>
              <a:buClr>
                <a:schemeClr val="accent2"/>
              </a:buClr>
            </a:pPr>
            <a:r>
              <a:rPr kumimoji="1" lang="zh-CN" altLang="en-US" smtClean="0">
                <a:latin typeface="幼圆"/>
                <a:ea typeface="幼圆"/>
                <a:cs typeface="幼圆"/>
              </a:rPr>
              <a:t>咨询公司</a:t>
            </a:r>
          </a:p>
          <a:p>
            <a:pPr>
              <a:buClr>
                <a:schemeClr val="accent2"/>
              </a:buClr>
            </a:pPr>
            <a:r>
              <a:rPr kumimoji="1" lang="zh-CN" altLang="en-US" smtClean="0">
                <a:latin typeface="幼圆"/>
                <a:ea typeface="幼圆"/>
                <a:cs typeface="幼圆"/>
              </a:rPr>
              <a:t>工厂员工</a:t>
            </a:r>
          </a:p>
          <a:p>
            <a:pPr>
              <a:buClr>
                <a:schemeClr val="accent2"/>
              </a:buClr>
            </a:pPr>
            <a:r>
              <a:rPr kumimoji="1" lang="zh-CN" altLang="en-US" smtClean="0">
                <a:latin typeface="幼圆"/>
                <a:ea typeface="幼圆"/>
                <a:cs typeface="幼圆"/>
              </a:rPr>
              <a:t>机器供应商</a:t>
            </a:r>
          </a:p>
          <a:p>
            <a:pPr>
              <a:buClr>
                <a:schemeClr val="accent2"/>
              </a:buClr>
            </a:pPr>
            <a:r>
              <a:rPr kumimoji="1" lang="zh-CN" altLang="en-US" smtClean="0">
                <a:latin typeface="幼圆"/>
                <a:ea typeface="幼圆"/>
                <a:cs typeface="幼圆"/>
              </a:rPr>
              <a:t>公开信息源</a:t>
            </a:r>
          </a:p>
          <a:p>
            <a:endParaRPr lang="zh-CN" altLang="en-US" smtClean="0"/>
          </a:p>
        </p:txBody>
      </p:sp>
      <p:sp>
        <p:nvSpPr>
          <p:cNvPr id="65547" name="文本占位符 6"/>
          <p:cNvSpPr>
            <a:spLocks noGrp="1"/>
          </p:cNvSpPr>
          <p:nvPr>
            <p:ph type="body" idx="1"/>
          </p:nvPr>
        </p:nvSpPr>
        <p:spPr>
          <a:xfrm>
            <a:off x="7246938" y="1514475"/>
            <a:ext cx="1522412" cy="639763"/>
          </a:xfrm>
        </p:spPr>
        <p:txBody>
          <a:bodyPr anchor="ctr"/>
          <a:lstStyle/>
          <a:p>
            <a:pPr algn="ctr"/>
            <a:r>
              <a:rPr lang="zh-CN" altLang="en-US" smtClean="0"/>
              <a:t>结论</a:t>
            </a:r>
          </a:p>
        </p:txBody>
      </p:sp>
      <p:sp>
        <p:nvSpPr>
          <p:cNvPr id="65548" name="内容占位符 7"/>
          <p:cNvSpPr>
            <a:spLocks noGrp="1"/>
          </p:cNvSpPr>
          <p:nvPr>
            <p:ph sz="half" idx="2"/>
          </p:nvPr>
        </p:nvSpPr>
        <p:spPr>
          <a:xfrm>
            <a:off x="7246938" y="2154238"/>
            <a:ext cx="1522412" cy="3951287"/>
          </a:xfrm>
        </p:spPr>
        <p:txBody>
          <a:bodyPr/>
          <a:lstStyle/>
          <a:p>
            <a:pPr>
              <a:buClr>
                <a:schemeClr val="accent2"/>
              </a:buClr>
            </a:pPr>
            <a:r>
              <a:rPr kumimoji="1" lang="zh-CN" altLang="en-US" smtClean="0">
                <a:latin typeface="幼圆"/>
                <a:ea typeface="幼圆"/>
                <a:cs typeface="幼圆"/>
              </a:rPr>
              <a:t>工厂开工充足</a:t>
            </a:r>
          </a:p>
          <a:p>
            <a:pPr>
              <a:buClr>
                <a:schemeClr val="accent2"/>
              </a:buClr>
            </a:pPr>
            <a:r>
              <a:rPr kumimoji="1" lang="zh-CN" altLang="en-US" smtClean="0">
                <a:latin typeface="幼圆"/>
                <a:ea typeface="幼圆"/>
                <a:cs typeface="幼圆"/>
              </a:rPr>
              <a:t>林场资源充足</a:t>
            </a:r>
          </a:p>
        </p:txBody>
      </p:sp>
      <p:sp>
        <p:nvSpPr>
          <p:cNvPr id="65549" name="文本占位符 6"/>
          <p:cNvSpPr>
            <a:spLocks noGrp="1"/>
          </p:cNvSpPr>
          <p:nvPr>
            <p:ph type="body" idx="1"/>
          </p:nvPr>
        </p:nvSpPr>
        <p:spPr>
          <a:xfrm>
            <a:off x="3779838" y="1493838"/>
            <a:ext cx="1522412" cy="639762"/>
          </a:xfrm>
        </p:spPr>
        <p:txBody>
          <a:bodyPr anchor="ctr"/>
          <a:lstStyle/>
          <a:p>
            <a:pPr algn="ctr"/>
            <a:r>
              <a:rPr kumimoji="1" lang="zh-CN" altLang="en-US" smtClean="0">
                <a:latin typeface="幼圆"/>
                <a:ea typeface="幼圆"/>
                <a:cs typeface="幼圆"/>
              </a:rPr>
              <a:t>内容</a:t>
            </a:r>
          </a:p>
        </p:txBody>
      </p:sp>
      <p:sp>
        <p:nvSpPr>
          <p:cNvPr id="65550" name="内容占位符 7"/>
          <p:cNvSpPr>
            <a:spLocks noGrp="1"/>
          </p:cNvSpPr>
          <p:nvPr>
            <p:ph sz="half" idx="2"/>
          </p:nvPr>
        </p:nvSpPr>
        <p:spPr>
          <a:xfrm>
            <a:off x="3779838" y="2133600"/>
            <a:ext cx="1522412" cy="3951288"/>
          </a:xfrm>
        </p:spPr>
        <p:txBody>
          <a:bodyPr/>
          <a:lstStyle/>
          <a:p>
            <a:pPr>
              <a:buClr>
                <a:schemeClr val="accent2"/>
              </a:buClr>
            </a:pPr>
            <a:r>
              <a:rPr kumimoji="1" lang="zh-CN" altLang="en-US" smtClean="0">
                <a:latin typeface="幼圆"/>
                <a:ea typeface="幼圆"/>
                <a:cs typeface="幼圆"/>
              </a:rPr>
              <a:t>车皮的数量</a:t>
            </a:r>
          </a:p>
          <a:p>
            <a:pPr>
              <a:buClr>
                <a:schemeClr val="accent2"/>
              </a:buClr>
            </a:pPr>
            <a:r>
              <a:rPr kumimoji="1" lang="zh-CN" altLang="en-US" smtClean="0">
                <a:latin typeface="幼圆"/>
                <a:ea typeface="幼圆"/>
                <a:cs typeface="幼圆"/>
              </a:rPr>
              <a:t>钢轨上锈迹的变化</a:t>
            </a:r>
          </a:p>
          <a:p>
            <a:pPr>
              <a:buClr>
                <a:schemeClr val="accent2"/>
              </a:buClr>
            </a:pPr>
            <a:r>
              <a:rPr kumimoji="1" lang="zh-CN" altLang="en-US" smtClean="0">
                <a:latin typeface="幼圆"/>
                <a:ea typeface="幼圆"/>
                <a:cs typeface="幼圆"/>
              </a:rPr>
              <a:t>机器的数量、型号和生产能力</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日期占位符 3"/>
          <p:cNvSpPr>
            <a:spLocks noGrp="1"/>
          </p:cNvSpPr>
          <p:nvPr>
            <p:ph type="dt" sz="quarter" idx="10"/>
          </p:nvPr>
        </p:nvSpPr>
        <p:spPr>
          <a:noFill/>
        </p:spPr>
        <p:txBody>
          <a:bodyPr/>
          <a:lstStyle/>
          <a:p>
            <a:fld id="{FDFB1D1C-173C-4765-B253-411774198596}"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20482"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0483" name="灯片编号占位符 5"/>
          <p:cNvSpPr>
            <a:spLocks noGrp="1"/>
          </p:cNvSpPr>
          <p:nvPr>
            <p:ph type="sldNum" sz="quarter" idx="12"/>
          </p:nvPr>
        </p:nvSpPr>
        <p:spPr>
          <a:noFill/>
        </p:spPr>
        <p:txBody>
          <a:bodyPr/>
          <a:lstStyle/>
          <a:p>
            <a:fld id="{60EFAE74-8350-4910-8105-22874221C1B4}" type="slidenum">
              <a:rPr lang="en-US" altLang="zh-CN" smtClean="0">
                <a:latin typeface="Arial" charset="0"/>
                <a:ea typeface="宋体" charset="-122"/>
              </a:rPr>
              <a:pPr/>
              <a:t>4</a:t>
            </a:fld>
            <a:endParaRPr lang="en-US" altLang="zh-CN" smtClean="0">
              <a:latin typeface="Arial" charset="0"/>
              <a:ea typeface="宋体" charset="-122"/>
            </a:endParaRPr>
          </a:p>
        </p:txBody>
      </p:sp>
      <p:sp>
        <p:nvSpPr>
          <p:cNvPr id="20484" name="Rectangle 2"/>
          <p:cNvSpPr>
            <a:spLocks noGrp="1" noChangeArrowheads="1"/>
          </p:cNvSpPr>
          <p:nvPr>
            <p:ph type="title"/>
          </p:nvPr>
        </p:nvSpPr>
        <p:spPr/>
        <p:txBody>
          <a:bodyPr/>
          <a:lstStyle/>
          <a:p>
            <a:pPr eaLnBrk="1" hangingPunct="1"/>
            <a:r>
              <a:rPr lang="zh-CN" altLang="en-US" smtClean="0"/>
              <a:t>曾经的中国科技情报体系图</a:t>
            </a:r>
          </a:p>
        </p:txBody>
      </p:sp>
      <p:grpSp>
        <p:nvGrpSpPr>
          <p:cNvPr id="20485" name="Group 4"/>
          <p:cNvGrpSpPr>
            <a:grpSpLocks noChangeAspect="1"/>
          </p:cNvGrpSpPr>
          <p:nvPr/>
        </p:nvGrpSpPr>
        <p:grpSpPr bwMode="auto">
          <a:xfrm>
            <a:off x="0" y="1196975"/>
            <a:ext cx="9144000" cy="5184775"/>
            <a:chOff x="2049" y="11283"/>
            <a:chExt cx="7200" cy="3126"/>
          </a:xfrm>
        </p:grpSpPr>
        <p:sp>
          <p:nvSpPr>
            <p:cNvPr id="20487" name="AutoShape 5"/>
            <p:cNvSpPr>
              <a:spLocks noChangeAspect="1" noChangeArrowheads="1"/>
            </p:cNvSpPr>
            <p:nvPr/>
          </p:nvSpPr>
          <p:spPr bwMode="auto">
            <a:xfrm>
              <a:off x="2049" y="11283"/>
              <a:ext cx="7200" cy="3126"/>
            </a:xfrm>
            <a:prstGeom prst="rect">
              <a:avLst/>
            </a:prstGeom>
            <a:noFill/>
            <a:ln w="9525">
              <a:noFill/>
              <a:miter lim="800000"/>
              <a:headEnd/>
              <a:tailEnd/>
            </a:ln>
          </p:spPr>
          <p:txBody>
            <a:bodyPr/>
            <a:lstStyle/>
            <a:p>
              <a:pPr algn="r"/>
              <a:endParaRPr lang="zh-CN" altLang="en-US"/>
            </a:p>
          </p:txBody>
        </p:sp>
        <p:sp>
          <p:nvSpPr>
            <p:cNvPr id="410630" name="AutoShape 6"/>
            <p:cNvSpPr>
              <a:spLocks noChangeArrowheads="1"/>
            </p:cNvSpPr>
            <p:nvPr/>
          </p:nvSpPr>
          <p:spPr bwMode="auto">
            <a:xfrm>
              <a:off x="4710" y="11419"/>
              <a:ext cx="2191" cy="543"/>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a:lstStyle/>
            <a:p>
              <a:pPr algn="ctr">
                <a:defRPr/>
              </a:pPr>
              <a:r>
                <a:rPr lang="zh-CN" altLang="en-US" sz="2000">
                  <a:latin typeface="仿宋_GB2312" pitchFamily="49" charset="-122"/>
                  <a:ea typeface="仿宋_GB2312" pitchFamily="49" charset="-122"/>
                </a:rPr>
                <a:t>我国科技情报机构</a:t>
              </a:r>
              <a:endParaRPr lang="zh-CN" altLang="en-US" sz="2000">
                <a:latin typeface="Arial" pitchFamily="34" charset="0"/>
                <a:ea typeface="宋体" pitchFamily="2" charset="-122"/>
              </a:endParaRPr>
            </a:p>
          </p:txBody>
        </p:sp>
        <p:sp>
          <p:nvSpPr>
            <p:cNvPr id="410631" name="AutoShape 7"/>
            <p:cNvSpPr>
              <a:spLocks noChangeArrowheads="1"/>
            </p:cNvSpPr>
            <p:nvPr/>
          </p:nvSpPr>
          <p:spPr bwMode="auto">
            <a:xfrm>
              <a:off x="2998" y="12244"/>
              <a:ext cx="1714" cy="669"/>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tIns="118800"/>
            <a:lstStyle/>
            <a:p>
              <a:pPr algn="ctr">
                <a:lnSpc>
                  <a:spcPct val="50000"/>
                </a:lnSpc>
                <a:defRPr/>
              </a:pPr>
              <a:endParaRPr lang="zh-CN" altLang="zh-CN" sz="2000">
                <a:latin typeface="Arial" pitchFamily="34" charset="0"/>
                <a:ea typeface="宋体" pitchFamily="2" charset="-122"/>
              </a:endParaRPr>
            </a:p>
          </p:txBody>
        </p:sp>
        <p:sp>
          <p:nvSpPr>
            <p:cNvPr id="20490" name="Rectangle 8"/>
            <p:cNvSpPr>
              <a:spLocks noChangeArrowheads="1"/>
            </p:cNvSpPr>
            <p:nvPr/>
          </p:nvSpPr>
          <p:spPr bwMode="auto">
            <a:xfrm>
              <a:off x="5962" y="12913"/>
              <a:ext cx="3127" cy="408"/>
            </a:xfrm>
            <a:prstGeom prst="rect">
              <a:avLst/>
            </a:prstGeom>
            <a:solidFill>
              <a:srgbClr val="FFFFFF"/>
            </a:solidFill>
            <a:ln w="9525">
              <a:noFill/>
              <a:miter lim="800000"/>
              <a:headEnd/>
              <a:tailEnd/>
            </a:ln>
          </p:spPr>
          <p:txBody>
            <a:bodyPr/>
            <a:lstStyle/>
            <a:p>
              <a:pPr algn="ctr"/>
              <a:r>
                <a:rPr lang="zh-CN" altLang="en-US" sz="2000">
                  <a:latin typeface="仿宋_GB2312"/>
                  <a:ea typeface="仿宋_GB2312"/>
                  <a:cs typeface="仿宋_GB2312"/>
                </a:rPr>
                <a:t>（化工、轻工、纺织等行业情报机构）</a:t>
              </a:r>
              <a:endParaRPr lang="zh-CN" altLang="en-US" sz="2000"/>
            </a:p>
          </p:txBody>
        </p:sp>
        <p:sp>
          <p:nvSpPr>
            <p:cNvPr id="410633" name="AutoShape 9"/>
            <p:cNvSpPr>
              <a:spLocks noChangeArrowheads="1"/>
            </p:cNvSpPr>
            <p:nvPr/>
          </p:nvSpPr>
          <p:spPr bwMode="auto">
            <a:xfrm>
              <a:off x="5023" y="12234"/>
              <a:ext cx="1724" cy="679"/>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tIns="118800"/>
            <a:lstStyle/>
            <a:p>
              <a:pPr algn="ctr">
                <a:defRPr/>
              </a:pPr>
              <a:r>
                <a:rPr lang="zh-CN" altLang="en-US" sz="2000">
                  <a:latin typeface="仿宋_GB2312" pitchFamily="49" charset="-122"/>
                  <a:ea typeface="仿宋_GB2312" pitchFamily="49" charset="-122"/>
                </a:rPr>
                <a:t>专业情报机构</a:t>
              </a:r>
              <a:endParaRPr lang="zh-CN" altLang="en-US" sz="2000">
                <a:latin typeface="Arial" pitchFamily="34" charset="0"/>
                <a:ea typeface="宋体" pitchFamily="2" charset="-122"/>
              </a:endParaRPr>
            </a:p>
          </p:txBody>
        </p:sp>
        <p:grpSp>
          <p:nvGrpSpPr>
            <p:cNvPr id="20492" name="Group 10"/>
            <p:cNvGrpSpPr>
              <a:grpSpLocks/>
            </p:cNvGrpSpPr>
            <p:nvPr/>
          </p:nvGrpSpPr>
          <p:grpSpPr bwMode="auto">
            <a:xfrm>
              <a:off x="3771" y="11962"/>
              <a:ext cx="4071" cy="272"/>
              <a:chOff x="3771" y="11962"/>
              <a:chExt cx="4071" cy="272"/>
            </a:xfrm>
          </p:grpSpPr>
          <p:sp>
            <p:nvSpPr>
              <p:cNvPr id="20510" name="Line 11"/>
              <p:cNvSpPr>
                <a:spLocks noChangeShapeType="1"/>
              </p:cNvSpPr>
              <p:nvPr/>
            </p:nvSpPr>
            <p:spPr bwMode="auto">
              <a:xfrm>
                <a:off x="5805" y="11962"/>
                <a:ext cx="1" cy="136"/>
              </a:xfrm>
              <a:prstGeom prst="line">
                <a:avLst/>
              </a:prstGeom>
              <a:noFill/>
              <a:ln w="28575">
                <a:solidFill>
                  <a:srgbClr val="000000"/>
                </a:solidFill>
                <a:round/>
                <a:headEnd/>
                <a:tailEnd/>
              </a:ln>
            </p:spPr>
            <p:txBody>
              <a:bodyPr/>
              <a:lstStyle/>
              <a:p>
                <a:endParaRPr lang="zh-CN" altLang="en-US"/>
              </a:p>
            </p:txBody>
          </p:sp>
          <p:sp>
            <p:nvSpPr>
              <p:cNvPr id="20511" name="Line 12"/>
              <p:cNvSpPr>
                <a:spLocks noChangeShapeType="1"/>
              </p:cNvSpPr>
              <p:nvPr/>
            </p:nvSpPr>
            <p:spPr bwMode="auto">
              <a:xfrm>
                <a:off x="3771" y="12098"/>
                <a:ext cx="4069" cy="1"/>
              </a:xfrm>
              <a:prstGeom prst="line">
                <a:avLst/>
              </a:prstGeom>
              <a:noFill/>
              <a:ln w="28575">
                <a:solidFill>
                  <a:srgbClr val="000000"/>
                </a:solidFill>
                <a:round/>
                <a:headEnd/>
                <a:tailEnd/>
              </a:ln>
            </p:spPr>
            <p:txBody>
              <a:bodyPr/>
              <a:lstStyle/>
              <a:p>
                <a:endParaRPr lang="zh-CN" altLang="en-US"/>
              </a:p>
            </p:txBody>
          </p:sp>
          <p:sp>
            <p:nvSpPr>
              <p:cNvPr id="20512" name="Line 13"/>
              <p:cNvSpPr>
                <a:spLocks noChangeShapeType="1"/>
              </p:cNvSpPr>
              <p:nvPr/>
            </p:nvSpPr>
            <p:spPr bwMode="auto">
              <a:xfrm>
                <a:off x="3771" y="12098"/>
                <a:ext cx="1" cy="136"/>
              </a:xfrm>
              <a:prstGeom prst="line">
                <a:avLst/>
              </a:prstGeom>
              <a:noFill/>
              <a:ln w="28575">
                <a:solidFill>
                  <a:srgbClr val="000000"/>
                </a:solidFill>
                <a:round/>
                <a:headEnd/>
                <a:tailEnd/>
              </a:ln>
            </p:spPr>
            <p:txBody>
              <a:bodyPr/>
              <a:lstStyle/>
              <a:p>
                <a:endParaRPr lang="zh-CN" altLang="en-US"/>
              </a:p>
            </p:txBody>
          </p:sp>
          <p:sp>
            <p:nvSpPr>
              <p:cNvPr id="20513" name="Line 14"/>
              <p:cNvSpPr>
                <a:spLocks noChangeShapeType="1"/>
              </p:cNvSpPr>
              <p:nvPr/>
            </p:nvSpPr>
            <p:spPr bwMode="auto">
              <a:xfrm>
                <a:off x="7840" y="12098"/>
                <a:ext cx="2" cy="136"/>
              </a:xfrm>
              <a:prstGeom prst="line">
                <a:avLst/>
              </a:prstGeom>
              <a:noFill/>
              <a:ln w="28575">
                <a:solidFill>
                  <a:srgbClr val="000000"/>
                </a:solidFill>
                <a:round/>
                <a:headEnd/>
                <a:tailEnd/>
              </a:ln>
            </p:spPr>
            <p:txBody>
              <a:bodyPr/>
              <a:lstStyle/>
              <a:p>
                <a:endParaRPr lang="zh-CN" altLang="en-US"/>
              </a:p>
            </p:txBody>
          </p:sp>
          <p:sp>
            <p:nvSpPr>
              <p:cNvPr id="20514" name="Line 15"/>
              <p:cNvSpPr>
                <a:spLocks noChangeShapeType="1"/>
              </p:cNvSpPr>
              <p:nvPr/>
            </p:nvSpPr>
            <p:spPr bwMode="auto">
              <a:xfrm>
                <a:off x="5805" y="12098"/>
                <a:ext cx="1" cy="136"/>
              </a:xfrm>
              <a:prstGeom prst="line">
                <a:avLst/>
              </a:prstGeom>
              <a:noFill/>
              <a:ln w="28575">
                <a:solidFill>
                  <a:srgbClr val="000000"/>
                </a:solidFill>
                <a:round/>
                <a:headEnd/>
                <a:tailEnd/>
              </a:ln>
            </p:spPr>
            <p:txBody>
              <a:bodyPr/>
              <a:lstStyle/>
              <a:p>
                <a:endParaRPr lang="zh-CN" altLang="en-US"/>
              </a:p>
            </p:txBody>
          </p:sp>
        </p:grpSp>
        <p:sp>
          <p:nvSpPr>
            <p:cNvPr id="410640" name="AutoShape 16"/>
            <p:cNvSpPr>
              <a:spLocks noChangeArrowheads="1"/>
            </p:cNvSpPr>
            <p:nvPr/>
          </p:nvSpPr>
          <p:spPr bwMode="auto">
            <a:xfrm>
              <a:off x="7058" y="12234"/>
              <a:ext cx="1720" cy="679"/>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a:lstStyle/>
            <a:p>
              <a:pPr algn="ctr">
                <a:defRPr/>
              </a:pPr>
              <a:r>
                <a:rPr lang="zh-CN" altLang="en-US" sz="2000">
                  <a:latin typeface="仿宋_GB2312" pitchFamily="49" charset="-122"/>
                  <a:ea typeface="仿宋_GB2312" pitchFamily="49" charset="-122"/>
                </a:rPr>
                <a:t>企业及其它组织下属情报科室</a:t>
              </a:r>
              <a:endParaRPr lang="zh-CN" altLang="en-US" sz="2000">
                <a:latin typeface="Arial" pitchFamily="34" charset="0"/>
                <a:ea typeface="宋体" pitchFamily="2" charset="-122"/>
              </a:endParaRPr>
            </a:p>
          </p:txBody>
        </p:sp>
        <p:sp>
          <p:nvSpPr>
            <p:cNvPr id="410641" name="AutoShape 17"/>
            <p:cNvSpPr>
              <a:spLocks noChangeArrowheads="1"/>
            </p:cNvSpPr>
            <p:nvPr/>
          </p:nvSpPr>
          <p:spPr bwMode="auto">
            <a:xfrm>
              <a:off x="2049" y="13185"/>
              <a:ext cx="1095" cy="681"/>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a:lstStyle/>
            <a:p>
              <a:pPr algn="ctr">
                <a:defRPr/>
              </a:pPr>
              <a:r>
                <a:rPr lang="zh-CN" altLang="en-US" sz="2000">
                  <a:latin typeface="仿宋_GB2312" pitchFamily="49" charset="-122"/>
                  <a:ea typeface="仿宋_GB2312" pitchFamily="49" charset="-122"/>
                </a:rPr>
                <a:t>省级综合情报机构</a:t>
              </a:r>
              <a:endParaRPr lang="zh-CN" altLang="en-US" sz="2000">
                <a:latin typeface="Arial" pitchFamily="34" charset="0"/>
                <a:ea typeface="宋体" pitchFamily="2" charset="-122"/>
              </a:endParaRPr>
            </a:p>
          </p:txBody>
        </p:sp>
        <p:grpSp>
          <p:nvGrpSpPr>
            <p:cNvPr id="20495" name="Group 18"/>
            <p:cNvGrpSpPr>
              <a:grpSpLocks/>
            </p:cNvGrpSpPr>
            <p:nvPr/>
          </p:nvGrpSpPr>
          <p:grpSpPr bwMode="auto">
            <a:xfrm>
              <a:off x="2519" y="12913"/>
              <a:ext cx="2350" cy="273"/>
              <a:chOff x="2519" y="12913"/>
              <a:chExt cx="2350" cy="273"/>
            </a:xfrm>
          </p:grpSpPr>
          <p:sp>
            <p:nvSpPr>
              <p:cNvPr id="20505" name="Line 19"/>
              <p:cNvSpPr>
                <a:spLocks noChangeShapeType="1"/>
              </p:cNvSpPr>
              <p:nvPr/>
            </p:nvSpPr>
            <p:spPr bwMode="auto">
              <a:xfrm>
                <a:off x="3771" y="12913"/>
                <a:ext cx="1" cy="136"/>
              </a:xfrm>
              <a:prstGeom prst="line">
                <a:avLst/>
              </a:prstGeom>
              <a:noFill/>
              <a:ln w="28575">
                <a:solidFill>
                  <a:srgbClr val="000000"/>
                </a:solidFill>
                <a:round/>
                <a:headEnd/>
                <a:tailEnd/>
              </a:ln>
            </p:spPr>
            <p:txBody>
              <a:bodyPr/>
              <a:lstStyle/>
              <a:p>
                <a:endParaRPr lang="zh-CN" altLang="en-US"/>
              </a:p>
            </p:txBody>
          </p:sp>
          <p:sp>
            <p:nvSpPr>
              <p:cNvPr id="20506" name="Line 20"/>
              <p:cNvSpPr>
                <a:spLocks noChangeShapeType="1"/>
              </p:cNvSpPr>
              <p:nvPr/>
            </p:nvSpPr>
            <p:spPr bwMode="auto">
              <a:xfrm>
                <a:off x="2519" y="13049"/>
                <a:ext cx="2346" cy="1"/>
              </a:xfrm>
              <a:prstGeom prst="line">
                <a:avLst/>
              </a:prstGeom>
              <a:noFill/>
              <a:ln w="28575">
                <a:solidFill>
                  <a:srgbClr val="000000"/>
                </a:solidFill>
                <a:round/>
                <a:headEnd/>
                <a:tailEnd/>
              </a:ln>
            </p:spPr>
            <p:txBody>
              <a:bodyPr/>
              <a:lstStyle/>
              <a:p>
                <a:endParaRPr lang="zh-CN" altLang="en-US"/>
              </a:p>
            </p:txBody>
          </p:sp>
          <p:sp>
            <p:nvSpPr>
              <p:cNvPr id="20507" name="Line 21"/>
              <p:cNvSpPr>
                <a:spLocks noChangeShapeType="1"/>
              </p:cNvSpPr>
              <p:nvPr/>
            </p:nvSpPr>
            <p:spPr bwMode="auto">
              <a:xfrm>
                <a:off x="2519" y="13049"/>
                <a:ext cx="2" cy="137"/>
              </a:xfrm>
              <a:prstGeom prst="line">
                <a:avLst/>
              </a:prstGeom>
              <a:noFill/>
              <a:ln w="28575">
                <a:solidFill>
                  <a:srgbClr val="000000"/>
                </a:solidFill>
                <a:round/>
                <a:headEnd/>
                <a:tailEnd/>
              </a:ln>
            </p:spPr>
            <p:txBody>
              <a:bodyPr/>
              <a:lstStyle/>
              <a:p>
                <a:endParaRPr lang="zh-CN" altLang="en-US"/>
              </a:p>
            </p:txBody>
          </p:sp>
          <p:sp>
            <p:nvSpPr>
              <p:cNvPr id="20508" name="Line 22"/>
              <p:cNvSpPr>
                <a:spLocks noChangeShapeType="1"/>
              </p:cNvSpPr>
              <p:nvPr/>
            </p:nvSpPr>
            <p:spPr bwMode="auto">
              <a:xfrm>
                <a:off x="3771" y="13049"/>
                <a:ext cx="2" cy="137"/>
              </a:xfrm>
              <a:prstGeom prst="line">
                <a:avLst/>
              </a:prstGeom>
              <a:noFill/>
              <a:ln w="28575">
                <a:solidFill>
                  <a:srgbClr val="000000"/>
                </a:solidFill>
                <a:round/>
                <a:headEnd/>
                <a:tailEnd/>
              </a:ln>
            </p:spPr>
            <p:txBody>
              <a:bodyPr/>
              <a:lstStyle/>
              <a:p>
                <a:endParaRPr lang="zh-CN" altLang="en-US"/>
              </a:p>
            </p:txBody>
          </p:sp>
          <p:sp>
            <p:nvSpPr>
              <p:cNvPr id="20509" name="Line 23"/>
              <p:cNvSpPr>
                <a:spLocks noChangeShapeType="1"/>
              </p:cNvSpPr>
              <p:nvPr/>
            </p:nvSpPr>
            <p:spPr bwMode="auto">
              <a:xfrm>
                <a:off x="4866" y="13049"/>
                <a:ext cx="3" cy="137"/>
              </a:xfrm>
              <a:prstGeom prst="line">
                <a:avLst/>
              </a:prstGeom>
              <a:noFill/>
              <a:ln w="28575">
                <a:solidFill>
                  <a:srgbClr val="000000"/>
                </a:solidFill>
                <a:round/>
                <a:headEnd/>
                <a:tailEnd/>
              </a:ln>
            </p:spPr>
            <p:txBody>
              <a:bodyPr/>
              <a:lstStyle/>
              <a:p>
                <a:endParaRPr lang="zh-CN" altLang="en-US"/>
              </a:p>
            </p:txBody>
          </p:sp>
        </p:grpSp>
        <p:sp>
          <p:nvSpPr>
            <p:cNvPr id="410648" name="AutoShape 24"/>
            <p:cNvSpPr>
              <a:spLocks noChangeArrowheads="1"/>
            </p:cNvSpPr>
            <p:nvPr/>
          </p:nvSpPr>
          <p:spPr bwMode="auto">
            <a:xfrm>
              <a:off x="3302" y="13185"/>
              <a:ext cx="1095" cy="681"/>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a:lstStyle/>
            <a:p>
              <a:pPr algn="ctr">
                <a:defRPr/>
              </a:pPr>
              <a:r>
                <a:rPr lang="zh-CN" altLang="en-US" sz="2000">
                  <a:latin typeface="仿宋_GB2312" pitchFamily="49" charset="-122"/>
                  <a:ea typeface="仿宋_GB2312" pitchFamily="49" charset="-122"/>
                </a:rPr>
                <a:t>市级综合情报机构</a:t>
              </a:r>
              <a:endParaRPr lang="zh-CN" altLang="en-US" sz="2000">
                <a:latin typeface="Arial" pitchFamily="34" charset="0"/>
                <a:ea typeface="宋体" pitchFamily="2" charset="-122"/>
              </a:endParaRPr>
            </a:p>
          </p:txBody>
        </p:sp>
        <p:sp>
          <p:nvSpPr>
            <p:cNvPr id="410649" name="AutoShape 25"/>
            <p:cNvSpPr>
              <a:spLocks noChangeArrowheads="1"/>
            </p:cNvSpPr>
            <p:nvPr/>
          </p:nvSpPr>
          <p:spPr bwMode="auto">
            <a:xfrm>
              <a:off x="4553" y="13185"/>
              <a:ext cx="1095" cy="681"/>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a:lstStyle/>
            <a:p>
              <a:pPr algn="ctr">
                <a:defRPr/>
              </a:pPr>
              <a:r>
                <a:rPr lang="zh-CN" altLang="en-US" sz="2000">
                  <a:latin typeface="仿宋_GB2312" pitchFamily="49" charset="-122"/>
                  <a:ea typeface="仿宋_GB2312" pitchFamily="49" charset="-122"/>
                </a:rPr>
                <a:t>地县综合情报机构</a:t>
              </a:r>
              <a:endParaRPr lang="zh-CN" altLang="en-US" sz="2000">
                <a:latin typeface="Arial" pitchFamily="34" charset="0"/>
                <a:ea typeface="宋体" pitchFamily="2" charset="-122"/>
              </a:endParaRPr>
            </a:p>
          </p:txBody>
        </p:sp>
        <p:sp>
          <p:nvSpPr>
            <p:cNvPr id="410650" name="AutoShape 26"/>
            <p:cNvSpPr>
              <a:spLocks noChangeArrowheads="1"/>
            </p:cNvSpPr>
            <p:nvPr/>
          </p:nvSpPr>
          <p:spPr bwMode="auto">
            <a:xfrm>
              <a:off x="5962" y="13457"/>
              <a:ext cx="1095" cy="681"/>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a:lstStyle/>
            <a:p>
              <a:pPr algn="ctr">
                <a:defRPr/>
              </a:pPr>
              <a:r>
                <a:rPr lang="zh-CN" altLang="en-US" sz="2000">
                  <a:latin typeface="仿宋_GB2312" pitchFamily="49" charset="-122"/>
                  <a:ea typeface="仿宋_GB2312" pitchFamily="49" charset="-122"/>
                </a:rPr>
                <a:t>省级行业情报机构</a:t>
              </a:r>
              <a:endParaRPr lang="zh-CN" altLang="en-US" sz="2000">
                <a:latin typeface="Arial" pitchFamily="34" charset="0"/>
                <a:ea typeface="宋体" pitchFamily="2" charset="-122"/>
              </a:endParaRPr>
            </a:p>
          </p:txBody>
        </p:sp>
        <p:sp>
          <p:nvSpPr>
            <p:cNvPr id="410651" name="AutoShape 27"/>
            <p:cNvSpPr>
              <a:spLocks noChangeArrowheads="1"/>
            </p:cNvSpPr>
            <p:nvPr/>
          </p:nvSpPr>
          <p:spPr bwMode="auto">
            <a:xfrm>
              <a:off x="7372" y="13457"/>
              <a:ext cx="1095" cy="681"/>
            </a:xfrm>
            <a:prstGeom prst="roundRect">
              <a:avLst>
                <a:gd name="adj" fmla="val 16667"/>
              </a:avLst>
            </a:prstGeom>
            <a:solidFill>
              <a:srgbClr val="FFFFFF"/>
            </a:solidFill>
            <a:ln w="9525">
              <a:solidFill>
                <a:srgbClr val="000000"/>
              </a:solidFill>
              <a:round/>
              <a:headEnd/>
              <a:tailEnd/>
            </a:ln>
            <a:effectLst>
              <a:outerShdw dist="107763" dir="2700000" algn="ctr" rotWithShape="0">
                <a:srgbClr val="808080">
                  <a:alpha val="50000"/>
                </a:srgbClr>
              </a:outerShdw>
            </a:effectLst>
          </p:spPr>
          <p:txBody>
            <a:bodyPr/>
            <a:lstStyle/>
            <a:p>
              <a:pPr algn="ctr">
                <a:defRPr/>
              </a:pPr>
              <a:r>
                <a:rPr lang="zh-CN" altLang="en-US" sz="2000">
                  <a:latin typeface="仿宋_GB2312" pitchFamily="49" charset="-122"/>
                  <a:ea typeface="仿宋_GB2312" pitchFamily="49" charset="-122"/>
                </a:rPr>
                <a:t>市级行业情报机构</a:t>
              </a:r>
              <a:endParaRPr lang="zh-CN" altLang="en-US" sz="2000">
                <a:latin typeface="Arial" pitchFamily="34" charset="0"/>
                <a:ea typeface="宋体" pitchFamily="2" charset="-122"/>
              </a:endParaRPr>
            </a:p>
          </p:txBody>
        </p:sp>
        <p:grpSp>
          <p:nvGrpSpPr>
            <p:cNvPr id="20500" name="Group 28"/>
            <p:cNvGrpSpPr>
              <a:grpSpLocks/>
            </p:cNvGrpSpPr>
            <p:nvPr/>
          </p:nvGrpSpPr>
          <p:grpSpPr bwMode="auto">
            <a:xfrm>
              <a:off x="5805" y="12913"/>
              <a:ext cx="2038" cy="544"/>
              <a:chOff x="5805" y="12913"/>
              <a:chExt cx="2038" cy="544"/>
            </a:xfrm>
          </p:grpSpPr>
          <p:sp>
            <p:nvSpPr>
              <p:cNvPr id="20501" name="Line 29"/>
              <p:cNvSpPr>
                <a:spLocks noChangeShapeType="1"/>
              </p:cNvSpPr>
              <p:nvPr/>
            </p:nvSpPr>
            <p:spPr bwMode="auto">
              <a:xfrm>
                <a:off x="5805" y="12913"/>
                <a:ext cx="1" cy="408"/>
              </a:xfrm>
              <a:prstGeom prst="line">
                <a:avLst/>
              </a:prstGeom>
              <a:noFill/>
              <a:ln w="28575">
                <a:solidFill>
                  <a:srgbClr val="000000"/>
                </a:solidFill>
                <a:round/>
                <a:headEnd/>
                <a:tailEnd/>
              </a:ln>
            </p:spPr>
            <p:txBody>
              <a:bodyPr/>
              <a:lstStyle/>
              <a:p>
                <a:endParaRPr lang="zh-CN" altLang="en-US"/>
              </a:p>
            </p:txBody>
          </p:sp>
          <p:sp>
            <p:nvSpPr>
              <p:cNvPr id="20502" name="Line 30"/>
              <p:cNvSpPr>
                <a:spLocks noChangeShapeType="1"/>
              </p:cNvSpPr>
              <p:nvPr/>
            </p:nvSpPr>
            <p:spPr bwMode="auto">
              <a:xfrm>
                <a:off x="5806" y="13321"/>
                <a:ext cx="2033" cy="1"/>
              </a:xfrm>
              <a:prstGeom prst="line">
                <a:avLst/>
              </a:prstGeom>
              <a:noFill/>
              <a:ln w="28575">
                <a:solidFill>
                  <a:srgbClr val="000000"/>
                </a:solidFill>
                <a:round/>
                <a:headEnd/>
                <a:tailEnd/>
              </a:ln>
            </p:spPr>
            <p:txBody>
              <a:bodyPr/>
              <a:lstStyle/>
              <a:p>
                <a:endParaRPr lang="zh-CN" altLang="en-US"/>
              </a:p>
            </p:txBody>
          </p:sp>
          <p:sp>
            <p:nvSpPr>
              <p:cNvPr id="20503" name="Line 31"/>
              <p:cNvSpPr>
                <a:spLocks noChangeShapeType="1"/>
              </p:cNvSpPr>
              <p:nvPr/>
            </p:nvSpPr>
            <p:spPr bwMode="auto">
              <a:xfrm>
                <a:off x="6588" y="13321"/>
                <a:ext cx="2" cy="136"/>
              </a:xfrm>
              <a:prstGeom prst="line">
                <a:avLst/>
              </a:prstGeom>
              <a:noFill/>
              <a:ln w="28575">
                <a:solidFill>
                  <a:srgbClr val="000000"/>
                </a:solidFill>
                <a:round/>
                <a:headEnd/>
                <a:tailEnd/>
              </a:ln>
            </p:spPr>
            <p:txBody>
              <a:bodyPr/>
              <a:lstStyle/>
              <a:p>
                <a:endParaRPr lang="zh-CN" altLang="en-US"/>
              </a:p>
            </p:txBody>
          </p:sp>
          <p:sp>
            <p:nvSpPr>
              <p:cNvPr id="20504" name="Line 32"/>
              <p:cNvSpPr>
                <a:spLocks noChangeShapeType="1"/>
              </p:cNvSpPr>
              <p:nvPr/>
            </p:nvSpPr>
            <p:spPr bwMode="auto">
              <a:xfrm>
                <a:off x="7840" y="13321"/>
                <a:ext cx="3" cy="136"/>
              </a:xfrm>
              <a:prstGeom prst="line">
                <a:avLst/>
              </a:prstGeom>
              <a:noFill/>
              <a:ln w="28575">
                <a:solidFill>
                  <a:srgbClr val="000000"/>
                </a:solidFill>
                <a:round/>
                <a:headEnd/>
                <a:tailEnd/>
              </a:ln>
            </p:spPr>
            <p:txBody>
              <a:bodyPr/>
              <a:lstStyle/>
              <a:p>
                <a:endParaRPr lang="zh-CN" altLang="en-US"/>
              </a:p>
            </p:txBody>
          </p:sp>
        </p:grpSp>
      </p:grpSp>
      <p:sp>
        <p:nvSpPr>
          <p:cNvPr id="20486" name="Text Box 33"/>
          <p:cNvSpPr txBox="1">
            <a:spLocks noChangeArrowheads="1"/>
          </p:cNvSpPr>
          <p:nvPr/>
        </p:nvSpPr>
        <p:spPr bwMode="auto">
          <a:xfrm>
            <a:off x="1403350" y="2997200"/>
            <a:ext cx="1728788" cy="396875"/>
          </a:xfrm>
          <a:prstGeom prst="rect">
            <a:avLst/>
          </a:prstGeom>
          <a:noFill/>
          <a:ln w="9525">
            <a:noFill/>
            <a:miter lim="800000"/>
            <a:headEnd/>
            <a:tailEnd/>
          </a:ln>
        </p:spPr>
        <p:txBody>
          <a:bodyPr>
            <a:spAutoFit/>
          </a:bodyPr>
          <a:lstStyle/>
          <a:p>
            <a:pPr algn="r">
              <a:spcBef>
                <a:spcPct val="50000"/>
              </a:spcBef>
            </a:pPr>
            <a:r>
              <a:rPr lang="zh-CN" altLang="en-US" sz="2000"/>
              <a:t>综合情报机构</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zh-CN" altLang="en-US" smtClean="0"/>
              <a:t>新产品进入市场的时间线图 </a:t>
            </a:r>
          </a:p>
        </p:txBody>
      </p:sp>
      <p:sp>
        <p:nvSpPr>
          <p:cNvPr id="66562" name="Line 3"/>
          <p:cNvSpPr>
            <a:spLocks noChangeShapeType="1"/>
          </p:cNvSpPr>
          <p:nvPr/>
        </p:nvSpPr>
        <p:spPr bwMode="auto">
          <a:xfrm>
            <a:off x="1490663" y="1974850"/>
            <a:ext cx="0" cy="3810000"/>
          </a:xfrm>
          <a:prstGeom prst="line">
            <a:avLst/>
          </a:prstGeom>
          <a:noFill/>
          <a:ln w="12700">
            <a:solidFill>
              <a:srgbClr val="000000"/>
            </a:solidFill>
            <a:round/>
            <a:headEnd/>
            <a:tailEnd/>
          </a:ln>
        </p:spPr>
        <p:txBody>
          <a:bodyPr wrap="none" anchor="ctr"/>
          <a:lstStyle/>
          <a:p>
            <a:endParaRPr lang="zh-CN" altLang="en-US"/>
          </a:p>
        </p:txBody>
      </p:sp>
      <p:sp>
        <p:nvSpPr>
          <p:cNvPr id="66563" name="Rectangle 4"/>
          <p:cNvSpPr>
            <a:spLocks noChangeArrowheads="1"/>
          </p:cNvSpPr>
          <p:nvPr/>
        </p:nvSpPr>
        <p:spPr bwMode="auto">
          <a:xfrm rot="-5400000">
            <a:off x="460375" y="2355850"/>
            <a:ext cx="892175" cy="301625"/>
          </a:xfrm>
          <a:prstGeom prst="rect">
            <a:avLst/>
          </a:prstGeom>
          <a:noFill/>
          <a:ln w="12700">
            <a:noFill/>
            <a:miter lim="800000"/>
            <a:headEnd/>
            <a:tailEnd/>
          </a:ln>
        </p:spPr>
        <p:txBody>
          <a:bodyPr wrap="none" lIns="90488" tIns="44450" rIns="90488" bIns="44450">
            <a:spAutoFit/>
          </a:bodyPr>
          <a:lstStyle/>
          <a:p>
            <a:pPr algn="r" eaLnBrk="0" hangingPunct="0"/>
            <a:r>
              <a:rPr lang="zh-CN" altLang="en-US" sz="1400" b="1">
                <a:solidFill>
                  <a:srgbClr val="000000"/>
                </a:solidFill>
                <a:latin typeface="Times New Roman" pitchFamily="18" charset="0"/>
                <a:ea typeface="幼圆"/>
                <a:cs typeface="幼圆"/>
              </a:rPr>
              <a:t>信号强度</a:t>
            </a:r>
          </a:p>
        </p:txBody>
      </p:sp>
      <p:sp>
        <p:nvSpPr>
          <p:cNvPr id="66564" name="Line 5"/>
          <p:cNvSpPr>
            <a:spLocks noChangeShapeType="1"/>
          </p:cNvSpPr>
          <p:nvPr/>
        </p:nvSpPr>
        <p:spPr bwMode="auto">
          <a:xfrm flipV="1">
            <a:off x="3221038" y="5149850"/>
            <a:ext cx="9525" cy="644525"/>
          </a:xfrm>
          <a:prstGeom prst="line">
            <a:avLst/>
          </a:prstGeom>
          <a:noFill/>
          <a:ln w="12700">
            <a:solidFill>
              <a:srgbClr val="000000"/>
            </a:solidFill>
            <a:round/>
            <a:headEnd/>
            <a:tailEnd/>
          </a:ln>
        </p:spPr>
        <p:txBody>
          <a:bodyPr wrap="none" anchor="ctr"/>
          <a:lstStyle/>
          <a:p>
            <a:endParaRPr lang="zh-CN" altLang="en-US"/>
          </a:p>
        </p:txBody>
      </p:sp>
      <p:sp>
        <p:nvSpPr>
          <p:cNvPr id="66565" name="Line 6"/>
          <p:cNvSpPr>
            <a:spLocks noChangeShapeType="1"/>
          </p:cNvSpPr>
          <p:nvPr/>
        </p:nvSpPr>
        <p:spPr bwMode="auto">
          <a:xfrm flipV="1">
            <a:off x="4124325" y="4918075"/>
            <a:ext cx="0" cy="882650"/>
          </a:xfrm>
          <a:prstGeom prst="line">
            <a:avLst/>
          </a:prstGeom>
          <a:noFill/>
          <a:ln w="12700">
            <a:solidFill>
              <a:srgbClr val="000000"/>
            </a:solidFill>
            <a:round/>
            <a:headEnd/>
            <a:tailEnd/>
          </a:ln>
        </p:spPr>
        <p:txBody>
          <a:bodyPr wrap="none" anchor="ctr"/>
          <a:lstStyle/>
          <a:p>
            <a:endParaRPr lang="zh-CN" altLang="en-US"/>
          </a:p>
        </p:txBody>
      </p:sp>
      <p:sp>
        <p:nvSpPr>
          <p:cNvPr id="66566" name="Line 7"/>
          <p:cNvSpPr>
            <a:spLocks noChangeShapeType="1"/>
          </p:cNvSpPr>
          <p:nvPr/>
        </p:nvSpPr>
        <p:spPr bwMode="auto">
          <a:xfrm flipV="1">
            <a:off x="6815138" y="3571875"/>
            <a:ext cx="0" cy="2225675"/>
          </a:xfrm>
          <a:prstGeom prst="line">
            <a:avLst/>
          </a:prstGeom>
          <a:noFill/>
          <a:ln w="12700">
            <a:solidFill>
              <a:srgbClr val="000000"/>
            </a:solidFill>
            <a:round/>
            <a:headEnd/>
            <a:tailEnd/>
          </a:ln>
        </p:spPr>
        <p:txBody>
          <a:bodyPr wrap="none" anchor="ctr"/>
          <a:lstStyle/>
          <a:p>
            <a:endParaRPr lang="zh-CN" altLang="en-US"/>
          </a:p>
        </p:txBody>
      </p:sp>
      <p:grpSp>
        <p:nvGrpSpPr>
          <p:cNvPr id="66567" name="Group 8"/>
          <p:cNvGrpSpPr>
            <a:grpSpLocks/>
          </p:cNvGrpSpPr>
          <p:nvPr/>
        </p:nvGrpSpPr>
        <p:grpSpPr bwMode="auto">
          <a:xfrm>
            <a:off x="7339013" y="1916113"/>
            <a:ext cx="892175" cy="514350"/>
            <a:chOff x="4632" y="915"/>
            <a:chExt cx="562" cy="324"/>
          </a:xfrm>
        </p:grpSpPr>
        <p:sp>
          <p:nvSpPr>
            <p:cNvPr id="66604" name="Rectangle 9"/>
            <p:cNvSpPr>
              <a:spLocks noChangeArrowheads="1"/>
            </p:cNvSpPr>
            <p:nvPr/>
          </p:nvSpPr>
          <p:spPr bwMode="auto">
            <a:xfrm>
              <a:off x="4632" y="915"/>
              <a:ext cx="562" cy="190"/>
            </a:xfrm>
            <a:prstGeom prst="rect">
              <a:avLst/>
            </a:prstGeom>
            <a:noFill/>
            <a:ln w="12700">
              <a:noFill/>
              <a:miter lim="800000"/>
              <a:headEnd/>
              <a:tailEnd/>
            </a:ln>
          </p:spPr>
          <p:txBody>
            <a:bodyPr wrap="none" lIns="90488" tIns="44450" rIns="90488" bIns="44450">
              <a:spAutoFit/>
            </a:bodyPr>
            <a:lstStyle/>
            <a:p>
              <a:pPr algn="r" eaLnBrk="0" hangingPunct="0"/>
              <a:r>
                <a:rPr lang="zh-CN" altLang="en-US" sz="1400" b="1">
                  <a:solidFill>
                    <a:srgbClr val="000000"/>
                  </a:solidFill>
                  <a:latin typeface="幼圆"/>
                  <a:ea typeface="幼圆"/>
                  <a:cs typeface="幼圆"/>
                </a:rPr>
                <a:t>产品销售</a:t>
              </a:r>
            </a:p>
          </p:txBody>
        </p:sp>
        <p:sp>
          <p:nvSpPr>
            <p:cNvPr id="66605" name="Rectangle 10"/>
            <p:cNvSpPr>
              <a:spLocks noChangeArrowheads="1"/>
            </p:cNvSpPr>
            <p:nvPr/>
          </p:nvSpPr>
          <p:spPr bwMode="auto">
            <a:xfrm>
              <a:off x="4708" y="1049"/>
              <a:ext cx="114" cy="190"/>
            </a:xfrm>
            <a:prstGeom prst="rect">
              <a:avLst/>
            </a:prstGeom>
            <a:noFill/>
            <a:ln w="12700">
              <a:noFill/>
              <a:miter lim="800000"/>
              <a:headEnd/>
              <a:tailEnd/>
            </a:ln>
          </p:spPr>
          <p:txBody>
            <a:bodyPr wrap="none" lIns="90488" tIns="44450" rIns="90488" bIns="44450">
              <a:spAutoFit/>
            </a:bodyPr>
            <a:lstStyle/>
            <a:p>
              <a:pPr algn="r" eaLnBrk="0" hangingPunct="0"/>
              <a:endParaRPr lang="zh-CN" altLang="zh-CN" sz="1400">
                <a:latin typeface="Times New Roman" pitchFamily="18" charset="0"/>
              </a:endParaRPr>
            </a:p>
          </p:txBody>
        </p:sp>
      </p:grpSp>
      <p:grpSp>
        <p:nvGrpSpPr>
          <p:cNvPr id="66568" name="Group 11"/>
          <p:cNvGrpSpPr>
            <a:grpSpLocks/>
          </p:cNvGrpSpPr>
          <p:nvPr/>
        </p:nvGrpSpPr>
        <p:grpSpPr bwMode="auto">
          <a:xfrm>
            <a:off x="6229350" y="2335213"/>
            <a:ext cx="1041400" cy="514350"/>
            <a:chOff x="3933" y="1179"/>
            <a:chExt cx="656" cy="324"/>
          </a:xfrm>
        </p:grpSpPr>
        <p:sp>
          <p:nvSpPr>
            <p:cNvPr id="66602" name="Rectangle 12"/>
            <p:cNvSpPr>
              <a:spLocks noChangeArrowheads="1"/>
            </p:cNvSpPr>
            <p:nvPr/>
          </p:nvSpPr>
          <p:spPr bwMode="auto">
            <a:xfrm>
              <a:off x="4027" y="1179"/>
              <a:ext cx="562" cy="190"/>
            </a:xfrm>
            <a:prstGeom prst="rect">
              <a:avLst/>
            </a:prstGeom>
            <a:noFill/>
            <a:ln w="12700">
              <a:noFill/>
              <a:miter lim="800000"/>
              <a:headEnd/>
              <a:tailEnd/>
            </a:ln>
          </p:spPr>
          <p:txBody>
            <a:bodyPr wrap="none" lIns="90488" tIns="44450" rIns="90488" bIns="44450">
              <a:spAutoFit/>
            </a:bodyPr>
            <a:lstStyle/>
            <a:p>
              <a:pPr algn="r" eaLnBrk="0" hangingPunct="0"/>
              <a:r>
                <a:rPr lang="zh-CN" altLang="en-US" sz="1400" b="1">
                  <a:solidFill>
                    <a:srgbClr val="000000"/>
                  </a:solidFill>
                  <a:latin typeface="Times New Roman" pitchFamily="18" charset="0"/>
                  <a:ea typeface="幼圆"/>
                  <a:cs typeface="幼圆"/>
                </a:rPr>
                <a:t>产品发布</a:t>
              </a:r>
            </a:p>
          </p:txBody>
        </p:sp>
        <p:sp>
          <p:nvSpPr>
            <p:cNvPr id="66603" name="Rectangle 13"/>
            <p:cNvSpPr>
              <a:spLocks noChangeArrowheads="1"/>
            </p:cNvSpPr>
            <p:nvPr/>
          </p:nvSpPr>
          <p:spPr bwMode="auto">
            <a:xfrm>
              <a:off x="3933" y="1313"/>
              <a:ext cx="114" cy="190"/>
            </a:xfrm>
            <a:prstGeom prst="rect">
              <a:avLst/>
            </a:prstGeom>
            <a:noFill/>
            <a:ln w="12700">
              <a:noFill/>
              <a:miter lim="800000"/>
              <a:headEnd/>
              <a:tailEnd/>
            </a:ln>
          </p:spPr>
          <p:txBody>
            <a:bodyPr wrap="none" lIns="90488" tIns="44450" rIns="90488" bIns="44450">
              <a:spAutoFit/>
            </a:bodyPr>
            <a:lstStyle/>
            <a:p>
              <a:pPr algn="r" eaLnBrk="0" hangingPunct="0"/>
              <a:endParaRPr lang="zh-CN" altLang="zh-CN" sz="1400">
                <a:latin typeface="Times New Roman" pitchFamily="18" charset="0"/>
              </a:endParaRPr>
            </a:p>
          </p:txBody>
        </p:sp>
      </p:grpSp>
      <p:grpSp>
        <p:nvGrpSpPr>
          <p:cNvPr id="66569" name="Group 14"/>
          <p:cNvGrpSpPr>
            <a:grpSpLocks/>
          </p:cNvGrpSpPr>
          <p:nvPr/>
        </p:nvGrpSpPr>
        <p:grpSpPr bwMode="auto">
          <a:xfrm>
            <a:off x="5183188" y="2843213"/>
            <a:ext cx="1146175" cy="514350"/>
            <a:chOff x="3274" y="1499"/>
            <a:chExt cx="722" cy="324"/>
          </a:xfrm>
        </p:grpSpPr>
        <p:sp>
          <p:nvSpPr>
            <p:cNvPr id="66600" name="Rectangle 15"/>
            <p:cNvSpPr>
              <a:spLocks noChangeArrowheads="1"/>
            </p:cNvSpPr>
            <p:nvPr/>
          </p:nvSpPr>
          <p:spPr bwMode="auto">
            <a:xfrm>
              <a:off x="3434" y="1499"/>
              <a:ext cx="562" cy="190"/>
            </a:xfrm>
            <a:prstGeom prst="rect">
              <a:avLst/>
            </a:prstGeom>
            <a:noFill/>
            <a:ln w="12700">
              <a:noFill/>
              <a:miter lim="800000"/>
              <a:headEnd/>
              <a:tailEnd/>
            </a:ln>
          </p:spPr>
          <p:txBody>
            <a:bodyPr wrap="none" lIns="90488" tIns="44450" rIns="90488" bIns="44450">
              <a:spAutoFit/>
            </a:bodyPr>
            <a:lstStyle/>
            <a:p>
              <a:pPr algn="r" eaLnBrk="0" hangingPunct="0"/>
              <a:r>
                <a:rPr lang="zh-CN" altLang="en-US" sz="1400" b="1">
                  <a:solidFill>
                    <a:srgbClr val="000000"/>
                  </a:solidFill>
                  <a:latin typeface="Times New Roman" pitchFamily="18" charset="0"/>
                  <a:ea typeface="幼圆"/>
                  <a:cs typeface="幼圆"/>
                </a:rPr>
                <a:t>开发过程</a:t>
              </a:r>
            </a:p>
          </p:txBody>
        </p:sp>
        <p:sp>
          <p:nvSpPr>
            <p:cNvPr id="66601" name="Rectangle 16"/>
            <p:cNvSpPr>
              <a:spLocks noChangeArrowheads="1"/>
            </p:cNvSpPr>
            <p:nvPr/>
          </p:nvSpPr>
          <p:spPr bwMode="auto">
            <a:xfrm>
              <a:off x="3274" y="1633"/>
              <a:ext cx="114" cy="190"/>
            </a:xfrm>
            <a:prstGeom prst="rect">
              <a:avLst/>
            </a:prstGeom>
            <a:noFill/>
            <a:ln w="12700">
              <a:noFill/>
              <a:miter lim="800000"/>
              <a:headEnd/>
              <a:tailEnd/>
            </a:ln>
          </p:spPr>
          <p:txBody>
            <a:bodyPr wrap="none" lIns="90488" tIns="44450" rIns="90488" bIns="44450">
              <a:spAutoFit/>
            </a:bodyPr>
            <a:lstStyle/>
            <a:p>
              <a:pPr algn="r" eaLnBrk="0" hangingPunct="0"/>
              <a:endParaRPr lang="zh-CN" altLang="zh-CN" sz="1400">
                <a:latin typeface="Times New Roman" pitchFamily="18" charset="0"/>
              </a:endParaRPr>
            </a:p>
          </p:txBody>
        </p:sp>
      </p:grpSp>
      <p:grpSp>
        <p:nvGrpSpPr>
          <p:cNvPr id="66570" name="Group 17"/>
          <p:cNvGrpSpPr>
            <a:grpSpLocks/>
          </p:cNvGrpSpPr>
          <p:nvPr/>
        </p:nvGrpSpPr>
        <p:grpSpPr bwMode="auto">
          <a:xfrm>
            <a:off x="1766888" y="2447925"/>
            <a:ext cx="6326187" cy="3349625"/>
            <a:chOff x="1122" y="1250"/>
            <a:chExt cx="3985" cy="2110"/>
          </a:xfrm>
        </p:grpSpPr>
        <p:sp>
          <p:nvSpPr>
            <p:cNvPr id="66590" name="Oval 18"/>
            <p:cNvSpPr>
              <a:spLocks noChangeArrowheads="1"/>
            </p:cNvSpPr>
            <p:nvPr/>
          </p:nvSpPr>
          <p:spPr bwMode="auto">
            <a:xfrm>
              <a:off x="1122" y="2714"/>
              <a:ext cx="424" cy="442"/>
            </a:xfrm>
            <a:prstGeom prst="ellipse">
              <a:avLst/>
            </a:prstGeom>
            <a:solidFill>
              <a:srgbClr val="DADADA"/>
            </a:solidFill>
            <a:ln w="12700">
              <a:solidFill>
                <a:srgbClr val="000000"/>
              </a:solidFill>
              <a:round/>
              <a:headEnd/>
              <a:tailEnd/>
            </a:ln>
          </p:spPr>
          <p:txBody>
            <a:bodyPr wrap="none" anchor="ctr"/>
            <a:lstStyle/>
            <a:p>
              <a:pPr algn="r"/>
              <a:endParaRPr lang="zh-CN" altLang="en-US"/>
            </a:p>
          </p:txBody>
        </p:sp>
        <p:sp>
          <p:nvSpPr>
            <p:cNvPr id="66591" name="Oval 19"/>
            <p:cNvSpPr>
              <a:spLocks noChangeArrowheads="1"/>
            </p:cNvSpPr>
            <p:nvPr/>
          </p:nvSpPr>
          <p:spPr bwMode="auto">
            <a:xfrm>
              <a:off x="1830" y="2510"/>
              <a:ext cx="424" cy="442"/>
            </a:xfrm>
            <a:prstGeom prst="ellipse">
              <a:avLst/>
            </a:prstGeom>
            <a:solidFill>
              <a:srgbClr val="DADADA"/>
            </a:solidFill>
            <a:ln w="12700">
              <a:solidFill>
                <a:srgbClr val="000000"/>
              </a:solidFill>
              <a:round/>
              <a:headEnd/>
              <a:tailEnd/>
            </a:ln>
          </p:spPr>
          <p:txBody>
            <a:bodyPr wrap="none" anchor="ctr"/>
            <a:lstStyle/>
            <a:p>
              <a:pPr algn="r"/>
              <a:endParaRPr lang="zh-CN" altLang="en-US"/>
            </a:p>
          </p:txBody>
        </p:sp>
        <p:sp>
          <p:nvSpPr>
            <p:cNvPr id="66592" name="Oval 20"/>
            <p:cNvSpPr>
              <a:spLocks noChangeArrowheads="1"/>
            </p:cNvSpPr>
            <p:nvPr/>
          </p:nvSpPr>
          <p:spPr bwMode="auto">
            <a:xfrm>
              <a:off x="2395" y="2374"/>
              <a:ext cx="424" cy="442"/>
            </a:xfrm>
            <a:prstGeom prst="ellipse">
              <a:avLst/>
            </a:prstGeom>
            <a:solidFill>
              <a:srgbClr val="DADADA"/>
            </a:solidFill>
            <a:ln w="12700">
              <a:solidFill>
                <a:srgbClr val="000000"/>
              </a:solidFill>
              <a:round/>
              <a:headEnd/>
              <a:tailEnd/>
            </a:ln>
          </p:spPr>
          <p:txBody>
            <a:bodyPr wrap="none" anchor="ctr"/>
            <a:lstStyle/>
            <a:p>
              <a:pPr algn="r"/>
              <a:endParaRPr lang="zh-CN" altLang="en-US"/>
            </a:p>
          </p:txBody>
        </p:sp>
        <p:sp>
          <p:nvSpPr>
            <p:cNvPr id="66593" name="Oval 21"/>
            <p:cNvSpPr>
              <a:spLocks noChangeArrowheads="1"/>
            </p:cNvSpPr>
            <p:nvPr/>
          </p:nvSpPr>
          <p:spPr bwMode="auto">
            <a:xfrm>
              <a:off x="2951" y="2093"/>
              <a:ext cx="424" cy="442"/>
            </a:xfrm>
            <a:prstGeom prst="ellipse">
              <a:avLst/>
            </a:prstGeom>
            <a:solidFill>
              <a:srgbClr val="DADADA"/>
            </a:solidFill>
            <a:ln w="12700">
              <a:solidFill>
                <a:srgbClr val="000000"/>
              </a:solidFill>
              <a:round/>
              <a:headEnd/>
              <a:tailEnd/>
            </a:ln>
          </p:spPr>
          <p:txBody>
            <a:bodyPr wrap="none" anchor="ctr"/>
            <a:lstStyle/>
            <a:p>
              <a:pPr algn="r"/>
              <a:endParaRPr lang="zh-CN" altLang="en-US"/>
            </a:p>
          </p:txBody>
        </p:sp>
        <p:sp>
          <p:nvSpPr>
            <p:cNvPr id="66594" name="Oval 22"/>
            <p:cNvSpPr>
              <a:spLocks noChangeArrowheads="1"/>
            </p:cNvSpPr>
            <p:nvPr/>
          </p:nvSpPr>
          <p:spPr bwMode="auto">
            <a:xfrm>
              <a:off x="3508" y="1813"/>
              <a:ext cx="424" cy="442"/>
            </a:xfrm>
            <a:prstGeom prst="ellipse">
              <a:avLst/>
            </a:prstGeom>
            <a:solidFill>
              <a:srgbClr val="DADADA"/>
            </a:solidFill>
            <a:ln w="12700">
              <a:solidFill>
                <a:srgbClr val="000000"/>
              </a:solidFill>
              <a:round/>
              <a:headEnd/>
              <a:tailEnd/>
            </a:ln>
          </p:spPr>
          <p:txBody>
            <a:bodyPr wrap="none" anchor="ctr"/>
            <a:lstStyle/>
            <a:p>
              <a:pPr algn="r"/>
              <a:endParaRPr lang="zh-CN" altLang="en-US"/>
            </a:p>
          </p:txBody>
        </p:sp>
        <p:sp>
          <p:nvSpPr>
            <p:cNvPr id="66595" name="Oval 23"/>
            <p:cNvSpPr>
              <a:spLocks noChangeArrowheads="1"/>
            </p:cNvSpPr>
            <p:nvPr/>
          </p:nvSpPr>
          <p:spPr bwMode="auto">
            <a:xfrm>
              <a:off x="4084" y="1516"/>
              <a:ext cx="424" cy="442"/>
            </a:xfrm>
            <a:prstGeom prst="ellipse">
              <a:avLst/>
            </a:prstGeom>
            <a:solidFill>
              <a:srgbClr val="DADADA"/>
            </a:solidFill>
            <a:ln w="12700">
              <a:solidFill>
                <a:srgbClr val="000000"/>
              </a:solidFill>
              <a:round/>
              <a:headEnd/>
              <a:tailEnd/>
            </a:ln>
          </p:spPr>
          <p:txBody>
            <a:bodyPr wrap="none" anchor="ctr"/>
            <a:lstStyle/>
            <a:p>
              <a:pPr algn="r"/>
              <a:endParaRPr lang="zh-CN" altLang="en-US"/>
            </a:p>
          </p:txBody>
        </p:sp>
        <p:sp>
          <p:nvSpPr>
            <p:cNvPr id="66596" name="Oval 24"/>
            <p:cNvSpPr>
              <a:spLocks noChangeArrowheads="1"/>
            </p:cNvSpPr>
            <p:nvPr/>
          </p:nvSpPr>
          <p:spPr bwMode="auto">
            <a:xfrm>
              <a:off x="4683" y="1250"/>
              <a:ext cx="424" cy="442"/>
            </a:xfrm>
            <a:prstGeom prst="ellipse">
              <a:avLst/>
            </a:prstGeom>
            <a:solidFill>
              <a:srgbClr val="DADADA"/>
            </a:solidFill>
            <a:ln w="12700">
              <a:solidFill>
                <a:srgbClr val="000000"/>
              </a:solidFill>
              <a:round/>
              <a:headEnd/>
              <a:tailEnd/>
            </a:ln>
          </p:spPr>
          <p:txBody>
            <a:bodyPr wrap="none" anchor="ctr"/>
            <a:lstStyle/>
            <a:p>
              <a:pPr algn="r"/>
              <a:endParaRPr lang="zh-CN" altLang="en-US"/>
            </a:p>
          </p:txBody>
        </p:sp>
        <p:sp>
          <p:nvSpPr>
            <p:cNvPr id="66597" name="Line 25"/>
            <p:cNvSpPr>
              <a:spLocks noChangeShapeType="1"/>
            </p:cNvSpPr>
            <p:nvPr/>
          </p:nvSpPr>
          <p:spPr bwMode="auto">
            <a:xfrm flipV="1">
              <a:off x="4895" y="1688"/>
              <a:ext cx="0" cy="1672"/>
            </a:xfrm>
            <a:prstGeom prst="line">
              <a:avLst/>
            </a:prstGeom>
            <a:noFill/>
            <a:ln w="12700">
              <a:solidFill>
                <a:srgbClr val="000000"/>
              </a:solidFill>
              <a:round/>
              <a:headEnd/>
              <a:tailEnd/>
            </a:ln>
          </p:spPr>
          <p:txBody>
            <a:bodyPr wrap="none" anchor="ctr"/>
            <a:lstStyle/>
            <a:p>
              <a:endParaRPr lang="zh-CN" altLang="en-US"/>
            </a:p>
          </p:txBody>
        </p:sp>
        <p:sp>
          <p:nvSpPr>
            <p:cNvPr id="66598" name="Line 26"/>
            <p:cNvSpPr>
              <a:spLocks noChangeShapeType="1"/>
            </p:cNvSpPr>
            <p:nvPr/>
          </p:nvSpPr>
          <p:spPr bwMode="auto">
            <a:xfrm flipV="1">
              <a:off x="3720" y="2258"/>
              <a:ext cx="0" cy="1096"/>
            </a:xfrm>
            <a:prstGeom prst="line">
              <a:avLst/>
            </a:prstGeom>
            <a:noFill/>
            <a:ln w="12700">
              <a:solidFill>
                <a:srgbClr val="000000"/>
              </a:solidFill>
              <a:round/>
              <a:headEnd/>
              <a:tailEnd/>
            </a:ln>
          </p:spPr>
          <p:txBody>
            <a:bodyPr wrap="none" anchor="ctr"/>
            <a:lstStyle/>
            <a:p>
              <a:endParaRPr lang="zh-CN" altLang="en-US"/>
            </a:p>
          </p:txBody>
        </p:sp>
        <p:sp>
          <p:nvSpPr>
            <p:cNvPr id="66599" name="Line 27"/>
            <p:cNvSpPr>
              <a:spLocks noChangeShapeType="1"/>
            </p:cNvSpPr>
            <p:nvPr/>
          </p:nvSpPr>
          <p:spPr bwMode="auto">
            <a:xfrm flipV="1">
              <a:off x="3160" y="2538"/>
              <a:ext cx="0" cy="820"/>
            </a:xfrm>
            <a:prstGeom prst="line">
              <a:avLst/>
            </a:prstGeom>
            <a:noFill/>
            <a:ln w="12700">
              <a:solidFill>
                <a:srgbClr val="000000"/>
              </a:solidFill>
              <a:round/>
              <a:headEnd/>
              <a:tailEnd/>
            </a:ln>
          </p:spPr>
          <p:txBody>
            <a:bodyPr wrap="none" anchor="ctr"/>
            <a:lstStyle/>
            <a:p>
              <a:endParaRPr lang="zh-CN" altLang="en-US"/>
            </a:p>
          </p:txBody>
        </p:sp>
      </p:grpSp>
      <p:sp>
        <p:nvSpPr>
          <p:cNvPr id="66571" name="Rectangle 28"/>
          <p:cNvSpPr>
            <a:spLocks noChangeArrowheads="1"/>
          </p:cNvSpPr>
          <p:nvPr/>
        </p:nvSpPr>
        <p:spPr bwMode="auto">
          <a:xfrm>
            <a:off x="4643438" y="3357563"/>
            <a:ext cx="714375" cy="301625"/>
          </a:xfrm>
          <a:prstGeom prst="rect">
            <a:avLst/>
          </a:prstGeom>
          <a:noFill/>
          <a:ln w="12700">
            <a:noFill/>
            <a:miter lim="800000"/>
            <a:headEnd/>
            <a:tailEnd/>
          </a:ln>
        </p:spPr>
        <p:txBody>
          <a:bodyPr wrap="none" lIns="90488" tIns="44450" rIns="90488" bIns="44450">
            <a:spAutoFit/>
          </a:bodyPr>
          <a:lstStyle/>
          <a:p>
            <a:pPr algn="r" eaLnBrk="0" hangingPunct="0"/>
            <a:r>
              <a:rPr lang="zh-CN" altLang="en-US" sz="1400" b="1">
                <a:solidFill>
                  <a:srgbClr val="000000"/>
                </a:solidFill>
                <a:latin typeface="Times New Roman" pitchFamily="18" charset="0"/>
                <a:ea typeface="幼圆"/>
                <a:cs typeface="幼圆"/>
              </a:rPr>
              <a:t>专利权</a:t>
            </a:r>
          </a:p>
        </p:txBody>
      </p:sp>
      <p:grpSp>
        <p:nvGrpSpPr>
          <p:cNvPr id="66572" name="Group 29"/>
          <p:cNvGrpSpPr>
            <a:grpSpLocks/>
          </p:cNvGrpSpPr>
          <p:nvPr/>
        </p:nvGrpSpPr>
        <p:grpSpPr bwMode="auto">
          <a:xfrm>
            <a:off x="3563938" y="3429000"/>
            <a:ext cx="1047750" cy="939800"/>
            <a:chOff x="2316" y="1811"/>
            <a:chExt cx="660" cy="592"/>
          </a:xfrm>
        </p:grpSpPr>
        <p:sp>
          <p:nvSpPr>
            <p:cNvPr id="66586" name="Rectangle 30"/>
            <p:cNvSpPr>
              <a:spLocks noChangeArrowheads="1"/>
            </p:cNvSpPr>
            <p:nvPr/>
          </p:nvSpPr>
          <p:spPr bwMode="auto">
            <a:xfrm>
              <a:off x="2414" y="1811"/>
              <a:ext cx="562" cy="324"/>
            </a:xfrm>
            <a:prstGeom prst="rect">
              <a:avLst/>
            </a:prstGeom>
            <a:noFill/>
            <a:ln w="12700">
              <a:noFill/>
              <a:miter lim="800000"/>
              <a:headEnd/>
              <a:tailEnd/>
            </a:ln>
          </p:spPr>
          <p:txBody>
            <a:bodyPr wrap="none" lIns="90488" tIns="44450" rIns="90488" bIns="44450">
              <a:spAutoFit/>
            </a:bodyPr>
            <a:lstStyle/>
            <a:p>
              <a:pPr algn="r" eaLnBrk="0" hangingPunct="0"/>
              <a:r>
                <a:rPr lang="en-US" altLang="zh-CN" sz="1400" b="1">
                  <a:solidFill>
                    <a:srgbClr val="000000"/>
                  </a:solidFill>
                  <a:latin typeface="幼圆"/>
                  <a:ea typeface="幼圆"/>
                  <a:cs typeface="幼圆"/>
                </a:rPr>
                <a:t>R&amp;D </a:t>
              </a:r>
              <a:r>
                <a:rPr lang="zh-CN" altLang="en-US" sz="1400" b="1">
                  <a:solidFill>
                    <a:srgbClr val="000000"/>
                  </a:solidFill>
                  <a:latin typeface="幼圆"/>
                  <a:ea typeface="幼圆"/>
                  <a:cs typeface="幼圆"/>
                </a:rPr>
                <a:t>联盟</a:t>
              </a:r>
            </a:p>
            <a:p>
              <a:pPr algn="r" eaLnBrk="0" hangingPunct="0"/>
              <a:r>
                <a:rPr lang="zh-CN" altLang="en-US" sz="1400" b="1">
                  <a:solidFill>
                    <a:srgbClr val="000000"/>
                  </a:solidFill>
                  <a:latin typeface="幼圆"/>
                  <a:ea typeface="幼圆"/>
                  <a:cs typeface="幼圆"/>
                </a:rPr>
                <a:t>共同风险</a:t>
              </a:r>
            </a:p>
          </p:txBody>
        </p:sp>
        <p:sp>
          <p:nvSpPr>
            <p:cNvPr id="66587" name="Rectangle 31"/>
            <p:cNvSpPr>
              <a:spLocks noChangeArrowheads="1"/>
            </p:cNvSpPr>
            <p:nvPr/>
          </p:nvSpPr>
          <p:spPr bwMode="auto">
            <a:xfrm>
              <a:off x="2321" y="1945"/>
              <a:ext cx="114" cy="190"/>
            </a:xfrm>
            <a:prstGeom prst="rect">
              <a:avLst/>
            </a:prstGeom>
            <a:noFill/>
            <a:ln w="12700">
              <a:noFill/>
              <a:miter lim="800000"/>
              <a:headEnd/>
              <a:tailEnd/>
            </a:ln>
          </p:spPr>
          <p:txBody>
            <a:bodyPr wrap="none" lIns="90488" tIns="44450" rIns="90488" bIns="44450">
              <a:spAutoFit/>
            </a:bodyPr>
            <a:lstStyle/>
            <a:p>
              <a:pPr algn="r" eaLnBrk="0" hangingPunct="0"/>
              <a:endParaRPr lang="zh-CN" altLang="zh-CN" sz="1400">
                <a:latin typeface="Times New Roman" pitchFamily="18" charset="0"/>
              </a:endParaRPr>
            </a:p>
          </p:txBody>
        </p:sp>
        <p:sp>
          <p:nvSpPr>
            <p:cNvPr id="66588" name="Rectangle 32"/>
            <p:cNvSpPr>
              <a:spLocks noChangeArrowheads="1"/>
            </p:cNvSpPr>
            <p:nvPr/>
          </p:nvSpPr>
          <p:spPr bwMode="auto">
            <a:xfrm>
              <a:off x="2410" y="2079"/>
              <a:ext cx="142" cy="190"/>
            </a:xfrm>
            <a:prstGeom prst="rect">
              <a:avLst/>
            </a:prstGeom>
            <a:noFill/>
            <a:ln w="12700">
              <a:noFill/>
              <a:miter lim="800000"/>
              <a:headEnd/>
              <a:tailEnd/>
            </a:ln>
          </p:spPr>
          <p:txBody>
            <a:bodyPr wrap="none" lIns="90488" tIns="44450" rIns="90488" bIns="44450">
              <a:spAutoFit/>
            </a:bodyPr>
            <a:lstStyle/>
            <a:p>
              <a:pPr algn="r" eaLnBrk="0" hangingPunct="0"/>
              <a:r>
                <a:rPr lang="en-US" altLang="zh-CN" sz="1400">
                  <a:latin typeface="Times New Roman" pitchFamily="18" charset="0"/>
                </a:rPr>
                <a:t> </a:t>
              </a:r>
            </a:p>
          </p:txBody>
        </p:sp>
        <p:sp>
          <p:nvSpPr>
            <p:cNvPr id="66589" name="Rectangle 33"/>
            <p:cNvSpPr>
              <a:spLocks noChangeArrowheads="1"/>
            </p:cNvSpPr>
            <p:nvPr/>
          </p:nvSpPr>
          <p:spPr bwMode="auto">
            <a:xfrm>
              <a:off x="2316" y="2213"/>
              <a:ext cx="226" cy="190"/>
            </a:xfrm>
            <a:prstGeom prst="rect">
              <a:avLst/>
            </a:prstGeom>
            <a:noFill/>
            <a:ln w="12700">
              <a:noFill/>
              <a:miter lim="800000"/>
              <a:headEnd/>
              <a:tailEnd/>
            </a:ln>
          </p:spPr>
          <p:txBody>
            <a:bodyPr wrap="none" lIns="90488" tIns="44450" rIns="90488" bIns="44450">
              <a:spAutoFit/>
            </a:bodyPr>
            <a:lstStyle/>
            <a:p>
              <a:pPr algn="r" eaLnBrk="0" hangingPunct="0"/>
              <a:r>
                <a:rPr lang="en-US" altLang="zh-CN" sz="1400">
                  <a:latin typeface="Times New Roman" pitchFamily="18" charset="0"/>
                </a:rPr>
                <a:t>    </a:t>
              </a:r>
            </a:p>
          </p:txBody>
        </p:sp>
      </p:grpSp>
      <p:grpSp>
        <p:nvGrpSpPr>
          <p:cNvPr id="66573" name="Group 34"/>
          <p:cNvGrpSpPr>
            <a:grpSpLocks/>
          </p:cNvGrpSpPr>
          <p:nvPr/>
        </p:nvGrpSpPr>
        <p:grpSpPr bwMode="auto">
          <a:xfrm>
            <a:off x="2700338" y="3860800"/>
            <a:ext cx="892175" cy="514350"/>
            <a:chOff x="1713" y="2211"/>
            <a:chExt cx="562" cy="324"/>
          </a:xfrm>
        </p:grpSpPr>
        <p:sp>
          <p:nvSpPr>
            <p:cNvPr id="66584" name="Rectangle 35"/>
            <p:cNvSpPr>
              <a:spLocks noChangeArrowheads="1"/>
            </p:cNvSpPr>
            <p:nvPr/>
          </p:nvSpPr>
          <p:spPr bwMode="auto">
            <a:xfrm>
              <a:off x="1713" y="2211"/>
              <a:ext cx="562" cy="324"/>
            </a:xfrm>
            <a:prstGeom prst="rect">
              <a:avLst/>
            </a:prstGeom>
            <a:noFill/>
            <a:ln w="12700">
              <a:noFill/>
              <a:miter lim="800000"/>
              <a:headEnd/>
              <a:tailEnd/>
            </a:ln>
          </p:spPr>
          <p:txBody>
            <a:bodyPr wrap="none" lIns="90488" tIns="44450" rIns="90488" bIns="44450">
              <a:spAutoFit/>
            </a:bodyPr>
            <a:lstStyle/>
            <a:p>
              <a:pPr algn="r" eaLnBrk="0" hangingPunct="0"/>
              <a:r>
                <a:rPr lang="zh-CN" altLang="en-US" sz="1400" b="1">
                  <a:solidFill>
                    <a:srgbClr val="000000"/>
                  </a:solidFill>
                  <a:latin typeface="Times New Roman" pitchFamily="18" charset="0"/>
                  <a:ea typeface="幼圆"/>
                  <a:cs typeface="幼圆"/>
                </a:rPr>
                <a:t>技术可行</a:t>
              </a:r>
            </a:p>
            <a:p>
              <a:pPr algn="r" eaLnBrk="0" hangingPunct="0"/>
              <a:r>
                <a:rPr lang="zh-CN" altLang="en-US" sz="1400" b="1">
                  <a:solidFill>
                    <a:srgbClr val="000000"/>
                  </a:solidFill>
                  <a:latin typeface="Times New Roman" pitchFamily="18" charset="0"/>
                  <a:ea typeface="幼圆"/>
                  <a:cs typeface="幼圆"/>
                </a:rPr>
                <a:t>性报告</a:t>
              </a:r>
            </a:p>
          </p:txBody>
        </p:sp>
        <p:sp>
          <p:nvSpPr>
            <p:cNvPr id="66585" name="Rectangle 36"/>
            <p:cNvSpPr>
              <a:spLocks noChangeArrowheads="1"/>
            </p:cNvSpPr>
            <p:nvPr/>
          </p:nvSpPr>
          <p:spPr bwMode="auto">
            <a:xfrm>
              <a:off x="1774" y="2345"/>
              <a:ext cx="114" cy="190"/>
            </a:xfrm>
            <a:prstGeom prst="rect">
              <a:avLst/>
            </a:prstGeom>
            <a:noFill/>
            <a:ln w="12700">
              <a:noFill/>
              <a:miter lim="800000"/>
              <a:headEnd/>
              <a:tailEnd/>
            </a:ln>
          </p:spPr>
          <p:txBody>
            <a:bodyPr wrap="none" lIns="90488" tIns="44450" rIns="90488" bIns="44450">
              <a:spAutoFit/>
            </a:bodyPr>
            <a:lstStyle/>
            <a:p>
              <a:pPr algn="r" eaLnBrk="0" hangingPunct="0"/>
              <a:endParaRPr lang="zh-CN" altLang="zh-CN" sz="1400">
                <a:latin typeface="Times New Roman" pitchFamily="18" charset="0"/>
              </a:endParaRPr>
            </a:p>
          </p:txBody>
        </p:sp>
      </p:grpSp>
      <p:sp>
        <p:nvSpPr>
          <p:cNvPr id="66574" name="Line 37"/>
          <p:cNvSpPr>
            <a:spLocks noChangeShapeType="1"/>
          </p:cNvSpPr>
          <p:nvPr/>
        </p:nvSpPr>
        <p:spPr bwMode="auto">
          <a:xfrm flipV="1">
            <a:off x="2098675" y="5473700"/>
            <a:ext cx="0" cy="317500"/>
          </a:xfrm>
          <a:prstGeom prst="line">
            <a:avLst/>
          </a:prstGeom>
          <a:noFill/>
          <a:ln w="12700">
            <a:solidFill>
              <a:srgbClr val="000000"/>
            </a:solidFill>
            <a:round/>
            <a:headEnd/>
            <a:tailEnd/>
          </a:ln>
        </p:spPr>
        <p:txBody>
          <a:bodyPr wrap="none" anchor="ctr"/>
          <a:lstStyle/>
          <a:p>
            <a:endParaRPr lang="zh-CN" altLang="en-US"/>
          </a:p>
        </p:txBody>
      </p:sp>
      <p:grpSp>
        <p:nvGrpSpPr>
          <p:cNvPr id="66575" name="Group 38"/>
          <p:cNvGrpSpPr>
            <a:grpSpLocks/>
          </p:cNvGrpSpPr>
          <p:nvPr/>
        </p:nvGrpSpPr>
        <p:grpSpPr bwMode="auto">
          <a:xfrm>
            <a:off x="1600200" y="4095750"/>
            <a:ext cx="803275" cy="727075"/>
            <a:chOff x="1017" y="2288"/>
            <a:chExt cx="506" cy="458"/>
          </a:xfrm>
        </p:grpSpPr>
        <p:sp>
          <p:nvSpPr>
            <p:cNvPr id="66581" name="Rectangle 39"/>
            <p:cNvSpPr>
              <a:spLocks noChangeArrowheads="1"/>
            </p:cNvSpPr>
            <p:nvPr/>
          </p:nvSpPr>
          <p:spPr bwMode="auto">
            <a:xfrm>
              <a:off x="1017" y="2288"/>
              <a:ext cx="506" cy="324"/>
            </a:xfrm>
            <a:prstGeom prst="rect">
              <a:avLst/>
            </a:prstGeom>
            <a:noFill/>
            <a:ln w="12700">
              <a:noFill/>
              <a:miter lim="800000"/>
              <a:headEnd/>
              <a:tailEnd/>
            </a:ln>
          </p:spPr>
          <p:txBody>
            <a:bodyPr wrap="none" lIns="90488" tIns="44450" rIns="90488" bIns="44450">
              <a:spAutoFit/>
            </a:bodyPr>
            <a:lstStyle/>
            <a:p>
              <a:pPr algn="r" eaLnBrk="0" hangingPunct="0"/>
              <a:r>
                <a:rPr lang="en-US" altLang="zh-CN" sz="1400" b="1">
                  <a:solidFill>
                    <a:srgbClr val="000000"/>
                  </a:solidFill>
                  <a:latin typeface="幼圆"/>
                  <a:ea typeface="幼圆"/>
                  <a:cs typeface="幼圆"/>
                </a:rPr>
                <a:t> </a:t>
              </a:r>
              <a:r>
                <a:rPr lang="zh-CN" altLang="en-US" sz="1400" b="1">
                  <a:solidFill>
                    <a:srgbClr val="000000"/>
                  </a:solidFill>
                  <a:latin typeface="幼圆"/>
                  <a:ea typeface="幼圆"/>
                  <a:cs typeface="幼圆"/>
                </a:rPr>
                <a:t>讨论灰</a:t>
              </a:r>
            </a:p>
            <a:p>
              <a:pPr algn="r" eaLnBrk="0" hangingPunct="0"/>
              <a:r>
                <a:rPr lang="zh-CN" altLang="en-US" sz="1400" b="1">
                  <a:solidFill>
                    <a:srgbClr val="000000"/>
                  </a:solidFill>
                  <a:latin typeface="幼圆"/>
                  <a:ea typeface="幼圆"/>
                  <a:cs typeface="幼圆"/>
                </a:rPr>
                <a:t>色文件</a:t>
              </a:r>
            </a:p>
          </p:txBody>
        </p:sp>
        <p:sp>
          <p:nvSpPr>
            <p:cNvPr id="66582" name="Rectangle 40"/>
            <p:cNvSpPr>
              <a:spLocks noChangeArrowheads="1"/>
            </p:cNvSpPr>
            <p:nvPr/>
          </p:nvSpPr>
          <p:spPr bwMode="auto">
            <a:xfrm>
              <a:off x="1172" y="2422"/>
              <a:ext cx="114" cy="190"/>
            </a:xfrm>
            <a:prstGeom prst="rect">
              <a:avLst/>
            </a:prstGeom>
            <a:noFill/>
            <a:ln w="12700">
              <a:noFill/>
              <a:miter lim="800000"/>
              <a:headEnd/>
              <a:tailEnd/>
            </a:ln>
          </p:spPr>
          <p:txBody>
            <a:bodyPr wrap="none" lIns="90488" tIns="44450" rIns="90488" bIns="44450">
              <a:spAutoFit/>
            </a:bodyPr>
            <a:lstStyle/>
            <a:p>
              <a:pPr algn="r" eaLnBrk="0" hangingPunct="0"/>
              <a:endParaRPr lang="zh-CN" altLang="zh-CN" sz="1400">
                <a:latin typeface="Times New Roman" pitchFamily="18" charset="0"/>
              </a:endParaRPr>
            </a:p>
          </p:txBody>
        </p:sp>
        <p:sp>
          <p:nvSpPr>
            <p:cNvPr id="66583" name="Rectangle 41"/>
            <p:cNvSpPr>
              <a:spLocks noChangeArrowheads="1"/>
            </p:cNvSpPr>
            <p:nvPr/>
          </p:nvSpPr>
          <p:spPr bwMode="auto">
            <a:xfrm>
              <a:off x="1056" y="2556"/>
              <a:ext cx="114" cy="190"/>
            </a:xfrm>
            <a:prstGeom prst="rect">
              <a:avLst/>
            </a:prstGeom>
            <a:noFill/>
            <a:ln w="12700">
              <a:noFill/>
              <a:miter lim="800000"/>
              <a:headEnd/>
              <a:tailEnd/>
            </a:ln>
          </p:spPr>
          <p:txBody>
            <a:bodyPr wrap="none" lIns="90488" tIns="44450" rIns="90488" bIns="44450">
              <a:spAutoFit/>
            </a:bodyPr>
            <a:lstStyle/>
            <a:p>
              <a:pPr algn="r" eaLnBrk="0" hangingPunct="0"/>
              <a:endParaRPr lang="zh-CN" altLang="zh-CN" sz="1400">
                <a:latin typeface="Times New Roman" pitchFamily="18" charset="0"/>
              </a:endParaRPr>
            </a:p>
          </p:txBody>
        </p:sp>
      </p:grpSp>
      <p:sp>
        <p:nvSpPr>
          <p:cNvPr id="66576" name="Rectangle 42"/>
          <p:cNvSpPr>
            <a:spLocks noChangeArrowheads="1"/>
          </p:cNvSpPr>
          <p:nvPr/>
        </p:nvSpPr>
        <p:spPr bwMode="auto">
          <a:xfrm>
            <a:off x="5724525" y="5949950"/>
            <a:ext cx="1044575" cy="333375"/>
          </a:xfrm>
          <a:prstGeom prst="rect">
            <a:avLst/>
          </a:prstGeom>
          <a:noFill/>
          <a:ln w="12700">
            <a:noFill/>
            <a:miter lim="800000"/>
            <a:headEnd/>
            <a:tailEnd/>
          </a:ln>
        </p:spPr>
        <p:txBody>
          <a:bodyPr wrap="none" lIns="90488" tIns="44450" rIns="90488" bIns="44450">
            <a:spAutoFit/>
          </a:bodyPr>
          <a:lstStyle/>
          <a:p>
            <a:pPr algn="r" eaLnBrk="0" hangingPunct="0"/>
            <a:r>
              <a:rPr lang="zh-CN" altLang="en-US" sz="1600" b="1">
                <a:solidFill>
                  <a:srgbClr val="000000"/>
                </a:solidFill>
                <a:latin typeface="Times New Roman" pitchFamily="18" charset="0"/>
                <a:ea typeface="幼圆"/>
                <a:cs typeface="幼圆"/>
              </a:rPr>
              <a:t>时间推移</a:t>
            </a:r>
            <a:r>
              <a:rPr lang="zh-CN" altLang="en-US" sz="1400">
                <a:latin typeface="Times New Roman" pitchFamily="18" charset="0"/>
              </a:rPr>
              <a:t> </a:t>
            </a:r>
          </a:p>
        </p:txBody>
      </p:sp>
      <p:sp>
        <p:nvSpPr>
          <p:cNvPr id="66577" name="Line 43"/>
          <p:cNvSpPr>
            <a:spLocks noChangeShapeType="1"/>
          </p:cNvSpPr>
          <p:nvPr/>
        </p:nvSpPr>
        <p:spPr bwMode="auto">
          <a:xfrm flipV="1">
            <a:off x="1476375" y="1916113"/>
            <a:ext cx="0" cy="3889375"/>
          </a:xfrm>
          <a:prstGeom prst="line">
            <a:avLst/>
          </a:prstGeom>
          <a:noFill/>
          <a:ln w="28575">
            <a:solidFill>
              <a:srgbClr val="000000"/>
            </a:solidFill>
            <a:round/>
            <a:headEnd/>
            <a:tailEnd type="triangle" w="med" len="med"/>
          </a:ln>
        </p:spPr>
        <p:txBody>
          <a:bodyPr/>
          <a:lstStyle/>
          <a:p>
            <a:endParaRPr lang="zh-CN" altLang="en-US"/>
          </a:p>
        </p:txBody>
      </p:sp>
      <p:sp>
        <p:nvSpPr>
          <p:cNvPr id="66578" name="Line 44"/>
          <p:cNvSpPr>
            <a:spLocks noChangeShapeType="1"/>
          </p:cNvSpPr>
          <p:nvPr/>
        </p:nvSpPr>
        <p:spPr bwMode="auto">
          <a:xfrm>
            <a:off x="1476375" y="5805488"/>
            <a:ext cx="6767513" cy="0"/>
          </a:xfrm>
          <a:prstGeom prst="line">
            <a:avLst/>
          </a:prstGeom>
          <a:noFill/>
          <a:ln w="28575">
            <a:solidFill>
              <a:srgbClr val="000000"/>
            </a:solidFill>
            <a:round/>
            <a:headEnd/>
            <a:tailEnd type="triangle" w="med" len="med"/>
          </a:ln>
        </p:spPr>
        <p:txBody>
          <a:bodyPr/>
          <a:lstStyle/>
          <a:p>
            <a:endParaRPr lang="zh-CN" altLang="en-US"/>
          </a:p>
        </p:txBody>
      </p:sp>
      <p:sp>
        <p:nvSpPr>
          <p:cNvPr id="66579"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3B404361-F437-4B56-A7FB-0468FC10D48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66580"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1EB21D65-B310-48AD-BBEB-28C9ABA1DA93}" type="slidenum">
              <a:rPr lang="en-US" altLang="zh-CN" smtClean="0">
                <a:latin typeface="Arial" charset="0"/>
                <a:ea typeface="宋体" charset="-122"/>
              </a:rPr>
              <a:pPr/>
              <a:t>40</a:t>
            </a:fld>
            <a:endParaRPr lang="en-US" altLang="zh-CN" smtClean="0">
              <a:latin typeface="Arial" charset="0"/>
              <a:ea typeface="宋体" charset="-122"/>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zh-CN" altLang="en-US" smtClean="0"/>
              <a:t>预警中的</a:t>
            </a:r>
            <a:r>
              <a:rPr lang="zh-CN" altLang="en-US" smtClean="0">
                <a:latin typeface="华文细黑"/>
              </a:rPr>
              <a:t>“</a:t>
            </a:r>
            <a:r>
              <a:rPr lang="zh-CN" altLang="en-US" smtClean="0"/>
              <a:t>弱信号</a:t>
            </a:r>
            <a:r>
              <a:rPr lang="zh-CN" altLang="en-US" smtClean="0">
                <a:latin typeface="华文细黑"/>
              </a:rPr>
              <a:t>”</a:t>
            </a:r>
            <a:endParaRPr lang="zh-CN" altLang="en-US" smtClean="0"/>
          </a:p>
        </p:txBody>
      </p:sp>
      <p:sp>
        <p:nvSpPr>
          <p:cNvPr id="67586" name="Rectangle 3"/>
          <p:cNvSpPr>
            <a:spLocks noGrp="1" noChangeArrowheads="1"/>
          </p:cNvSpPr>
          <p:nvPr>
            <p:ph type="body" idx="1"/>
          </p:nvPr>
        </p:nvSpPr>
        <p:spPr/>
        <p:txBody>
          <a:bodyPr/>
          <a:lstStyle/>
          <a:p>
            <a:pPr eaLnBrk="1" hangingPunct="1"/>
            <a:r>
              <a:rPr lang="zh-CN" altLang="en-US" smtClean="0"/>
              <a:t>弱信号</a:t>
            </a:r>
            <a:r>
              <a:rPr lang="en-US" altLang="zh-CN" smtClean="0"/>
              <a:t>(weak signal)</a:t>
            </a:r>
          </a:p>
          <a:p>
            <a:pPr lvl="1" eaLnBrk="1" hangingPunct="1"/>
            <a:r>
              <a:rPr lang="zh-CN" altLang="en-US" smtClean="0"/>
              <a:t>指向不够明确，需经过一段时间观察，以寻求其中的趋势</a:t>
            </a:r>
          </a:p>
          <a:p>
            <a:pPr eaLnBrk="1" hangingPunct="1"/>
            <a:r>
              <a:rPr lang="zh-CN" altLang="en-US" smtClean="0"/>
              <a:t>典型例子</a:t>
            </a:r>
          </a:p>
          <a:p>
            <a:pPr lvl="1" eaLnBrk="1" hangingPunct="1"/>
            <a:r>
              <a:rPr lang="zh-CN" altLang="en-US" smtClean="0"/>
              <a:t>波音麦道合并前：两者之间以及它们与政府之间的来往日益平凡</a:t>
            </a:r>
          </a:p>
          <a:p>
            <a:pPr lvl="1" eaLnBrk="1" hangingPunct="1"/>
            <a:endParaRPr lang="en-US" altLang="zh-CN" smtClean="0"/>
          </a:p>
        </p:txBody>
      </p:sp>
      <p:sp>
        <p:nvSpPr>
          <p:cNvPr id="67587"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E7BA1F65-B807-4654-AA89-E3B66507EEFE}" type="slidenum">
              <a:rPr lang="en-US" altLang="zh-CN" smtClean="0">
                <a:latin typeface="Arial" charset="0"/>
                <a:ea typeface="宋体" charset="-122"/>
              </a:rPr>
              <a:pPr/>
              <a:t>41</a:t>
            </a:fld>
            <a:endParaRPr lang="en-US" altLang="zh-CN" smtClean="0">
              <a:latin typeface="Arial" charset="0"/>
              <a:ea typeface="宋体" charset="-122"/>
            </a:endParaRPr>
          </a:p>
        </p:txBody>
      </p:sp>
      <p:sp>
        <p:nvSpPr>
          <p:cNvPr id="67588"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D675AEBF-1BCE-42A6-A70E-E717FBF0857C}" type="datetime1">
              <a:rPr lang="zh-CN" altLang="en-US" smtClean="0">
                <a:latin typeface="Arial" charset="0"/>
                <a:ea typeface="宋体" charset="-122"/>
              </a:rPr>
              <a:pPr/>
              <a:t>2016/9/11</a:t>
            </a:fld>
            <a:endParaRPr lang="en-US" altLang="zh-CN" smtClean="0">
              <a:latin typeface="Arial" charset="0"/>
              <a:ea typeface="宋体" charset="-122"/>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BACA3866-DEFC-4249-AFD3-45596A45380B}"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68610"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0A267F36-3683-41E3-B386-9F5C2F1F92C2}" type="slidenum">
              <a:rPr lang="en-US" altLang="zh-CN" smtClean="0">
                <a:latin typeface="Arial" charset="0"/>
                <a:ea typeface="宋体" charset="-122"/>
              </a:rPr>
              <a:pPr/>
              <a:t>42</a:t>
            </a:fld>
            <a:endParaRPr lang="en-US" altLang="zh-CN" smtClean="0">
              <a:latin typeface="Arial" charset="0"/>
              <a:ea typeface="宋体" charset="-122"/>
            </a:endParaRPr>
          </a:p>
        </p:txBody>
      </p:sp>
      <p:sp>
        <p:nvSpPr>
          <p:cNvPr id="68611" name="Rectangle 2"/>
          <p:cNvSpPr>
            <a:spLocks noGrp="1" noChangeArrowheads="1"/>
          </p:cNvSpPr>
          <p:nvPr>
            <p:ph type="title"/>
          </p:nvPr>
        </p:nvSpPr>
        <p:spPr/>
        <p:txBody>
          <a:bodyPr/>
          <a:lstStyle/>
          <a:p>
            <a:pPr eaLnBrk="1" hangingPunct="1"/>
            <a:r>
              <a:rPr lang="en-US" altLang="zh-CN" smtClean="0">
                <a:latin typeface="Arial" charset="0"/>
              </a:rPr>
              <a:t>IBM</a:t>
            </a:r>
            <a:r>
              <a:rPr lang="zh-CN" altLang="en-US" smtClean="0"/>
              <a:t>的</a:t>
            </a:r>
            <a:r>
              <a:rPr lang="zh-CN" altLang="en-US" smtClean="0">
                <a:latin typeface="华文细黑"/>
              </a:rPr>
              <a:t>“</a:t>
            </a:r>
            <a:r>
              <a:rPr lang="zh-CN" altLang="en-US" smtClean="0"/>
              <a:t>领航员计划</a:t>
            </a:r>
            <a:r>
              <a:rPr lang="zh-CN" altLang="en-US" smtClean="0">
                <a:latin typeface="华文细黑"/>
              </a:rPr>
              <a:t>”</a:t>
            </a:r>
            <a:endParaRPr lang="zh-CN" altLang="en-US" smtClean="0"/>
          </a:p>
        </p:txBody>
      </p:sp>
      <p:sp>
        <p:nvSpPr>
          <p:cNvPr id="68612" name="Rectangle 3"/>
          <p:cNvSpPr>
            <a:spLocks noGrp="1" noChangeArrowheads="1"/>
          </p:cNvSpPr>
          <p:nvPr>
            <p:ph type="body" idx="1"/>
          </p:nvPr>
        </p:nvSpPr>
        <p:spPr/>
        <p:txBody>
          <a:bodyPr/>
          <a:lstStyle/>
          <a:p>
            <a:pPr eaLnBrk="1" hangingPunct="1"/>
            <a:r>
              <a:rPr lang="zh-CN" altLang="en-US" smtClean="0"/>
              <a:t>副总裁级人物挂帅</a:t>
            </a:r>
          </a:p>
          <a:p>
            <a:pPr eaLnBrk="1" hangingPunct="1"/>
            <a:r>
              <a:rPr lang="zh-CN" altLang="en-US" smtClean="0"/>
              <a:t>组织虚拟团队：情报人员</a:t>
            </a:r>
            <a:r>
              <a:rPr lang="en-US" altLang="zh-CN" smtClean="0"/>
              <a:t>+</a:t>
            </a:r>
            <a:r>
              <a:rPr lang="zh-CN" altLang="en-US" smtClean="0"/>
              <a:t>业务部门代表</a:t>
            </a:r>
          </a:p>
          <a:p>
            <a:pPr eaLnBrk="1" hangingPunct="1"/>
            <a:r>
              <a:rPr lang="zh-CN" altLang="en-US" smtClean="0"/>
              <a:t>跟踪</a:t>
            </a:r>
            <a:r>
              <a:rPr lang="en-US" altLang="zh-CN" smtClean="0"/>
              <a:t>12</a:t>
            </a:r>
            <a:r>
              <a:rPr lang="zh-CN" altLang="en-US" smtClean="0"/>
              <a:t>个竞争对手</a:t>
            </a:r>
          </a:p>
          <a:p>
            <a:pPr eaLnBrk="1" hangingPunct="1"/>
            <a:r>
              <a:rPr lang="zh-CN" altLang="en-US" smtClean="0"/>
              <a:t>实践赫林</a:t>
            </a:r>
            <a:r>
              <a:rPr lang="zh-CN" altLang="en-US" smtClean="0">
                <a:latin typeface="华文细黑"/>
              </a:rPr>
              <a:t>“</a:t>
            </a:r>
            <a:r>
              <a:rPr lang="zh-CN" altLang="en-US" smtClean="0"/>
              <a:t>情报模式</a:t>
            </a:r>
            <a:r>
              <a:rPr lang="zh-CN" altLang="en-US" smtClean="0">
                <a:latin typeface="华文细黑"/>
              </a:rPr>
              <a:t>”</a:t>
            </a:r>
            <a:endParaRPr lang="zh-CN" altLang="en-US" smtClean="0"/>
          </a:p>
          <a:p>
            <a:pPr eaLnBrk="1" hangingPunct="1"/>
            <a:endParaRPr lang="zh-CN" altLang="en-US" smtClean="0"/>
          </a:p>
          <a:p>
            <a:pPr eaLnBrk="1" hangingPunct="1"/>
            <a:endParaRPr lang="en-US" altLang="zh-CN" smtClean="0"/>
          </a:p>
        </p:txBody>
      </p:sp>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B9C188E4-89D0-4BAE-AA3F-42AF2CE811BF}"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70658"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E4E508CB-5E01-4803-BA77-CD4ECBC57F98}" type="slidenum">
              <a:rPr lang="en-US" altLang="zh-CN" smtClean="0">
                <a:latin typeface="Arial" charset="0"/>
                <a:ea typeface="宋体" charset="-122"/>
              </a:rPr>
              <a:pPr/>
              <a:t>43</a:t>
            </a:fld>
            <a:endParaRPr lang="en-US" altLang="zh-CN" smtClean="0">
              <a:latin typeface="Arial" charset="0"/>
              <a:ea typeface="宋体" charset="-122"/>
            </a:endParaRPr>
          </a:p>
        </p:txBody>
      </p:sp>
      <p:sp>
        <p:nvSpPr>
          <p:cNvPr id="70659" name="Rectangle 2"/>
          <p:cNvSpPr>
            <a:spLocks noGrp="1" noChangeArrowheads="1"/>
          </p:cNvSpPr>
          <p:nvPr>
            <p:ph type="title"/>
          </p:nvPr>
        </p:nvSpPr>
        <p:spPr/>
        <p:txBody>
          <a:bodyPr/>
          <a:lstStyle/>
          <a:p>
            <a:pPr eaLnBrk="1" hangingPunct="1"/>
            <a:r>
              <a:rPr lang="zh-CN" altLang="en-US" smtClean="0"/>
              <a:t>计划的实施</a:t>
            </a:r>
          </a:p>
        </p:txBody>
      </p:sp>
      <p:sp>
        <p:nvSpPr>
          <p:cNvPr id="70660" name="Rectangle 3"/>
          <p:cNvSpPr>
            <a:spLocks noGrp="1" noChangeArrowheads="1"/>
          </p:cNvSpPr>
          <p:nvPr>
            <p:ph type="body" idx="1"/>
          </p:nvPr>
        </p:nvSpPr>
        <p:spPr>
          <a:xfrm>
            <a:off x="301625" y="1557338"/>
            <a:ext cx="8540750" cy="4967287"/>
          </a:xfrm>
        </p:spPr>
        <p:txBody>
          <a:bodyPr/>
          <a:lstStyle/>
          <a:p>
            <a:pPr eaLnBrk="1" hangingPunct="1">
              <a:lnSpc>
                <a:spcPct val="80000"/>
              </a:lnSpc>
            </a:pPr>
            <a:r>
              <a:rPr lang="zh-CN" altLang="en-US" smtClean="0"/>
              <a:t>原则（注意力放在</a:t>
            </a:r>
            <a:r>
              <a:rPr lang="en-US" altLang="zh-CN" smtClean="0"/>
              <a:t>12</a:t>
            </a:r>
            <a:r>
              <a:rPr lang="zh-CN" altLang="en-US" smtClean="0"/>
              <a:t>个竞争对手）</a:t>
            </a:r>
          </a:p>
          <a:p>
            <a:pPr lvl="1" eaLnBrk="1" hangingPunct="1">
              <a:lnSpc>
                <a:spcPct val="80000"/>
              </a:lnSpc>
            </a:pPr>
            <a:r>
              <a:rPr lang="zh-CN" altLang="en-US" smtClean="0"/>
              <a:t>首席执行官指派的任务由全公司完成</a:t>
            </a:r>
          </a:p>
          <a:p>
            <a:pPr lvl="1" eaLnBrk="1" hangingPunct="1">
              <a:lnSpc>
                <a:spcPct val="80000"/>
              </a:lnSpc>
            </a:pPr>
            <a:r>
              <a:rPr lang="zh-CN" altLang="en-US" smtClean="0"/>
              <a:t>各业务部门委托的任务由各部门完成</a:t>
            </a:r>
          </a:p>
          <a:p>
            <a:pPr eaLnBrk="1" hangingPunct="1">
              <a:lnSpc>
                <a:spcPct val="80000"/>
              </a:lnSpc>
            </a:pPr>
            <a:r>
              <a:rPr lang="zh-CN" altLang="en-US" smtClean="0"/>
              <a:t>实施</a:t>
            </a:r>
          </a:p>
          <a:p>
            <a:pPr lvl="1" eaLnBrk="1" hangingPunct="1">
              <a:lnSpc>
                <a:spcPct val="80000"/>
              </a:lnSpc>
            </a:pPr>
            <a:r>
              <a:rPr lang="zh-CN" altLang="en-US" smtClean="0"/>
              <a:t>参与者：高层管理人员到基层销售人员</a:t>
            </a:r>
          </a:p>
          <a:p>
            <a:pPr lvl="1" eaLnBrk="1" hangingPunct="1">
              <a:lnSpc>
                <a:spcPct val="80000"/>
              </a:lnSpc>
            </a:pPr>
            <a:r>
              <a:rPr lang="zh-CN" altLang="en-US" smtClean="0"/>
              <a:t>产品</a:t>
            </a:r>
            <a:r>
              <a:rPr lang="en-US" altLang="zh-CN" smtClean="0"/>
              <a:t>/</a:t>
            </a:r>
            <a:r>
              <a:rPr lang="zh-CN" altLang="en-US" smtClean="0"/>
              <a:t>服务：从战略评估到销售指导</a:t>
            </a:r>
          </a:p>
          <a:p>
            <a:pPr lvl="1" eaLnBrk="1" hangingPunct="1">
              <a:lnSpc>
                <a:spcPct val="80000"/>
              </a:lnSpc>
            </a:pPr>
            <a:r>
              <a:rPr lang="zh-CN" altLang="en-US" smtClean="0"/>
              <a:t>途径：通过</a:t>
            </a:r>
            <a:r>
              <a:rPr lang="en-US" altLang="zh-CN" smtClean="0"/>
              <a:t>Lotus Notes</a:t>
            </a:r>
            <a:r>
              <a:rPr lang="zh-CN" altLang="en-US" smtClean="0"/>
              <a:t>联结虚拟团队</a:t>
            </a:r>
          </a:p>
          <a:p>
            <a:pPr eaLnBrk="1" hangingPunct="1">
              <a:lnSpc>
                <a:spcPct val="80000"/>
              </a:lnSpc>
            </a:pPr>
            <a:r>
              <a:rPr lang="zh-CN" altLang="en-US" smtClean="0"/>
              <a:t>公司竞争情报部门的角色</a:t>
            </a:r>
          </a:p>
          <a:p>
            <a:pPr lvl="1" eaLnBrk="1" hangingPunct="1">
              <a:lnSpc>
                <a:spcPct val="80000"/>
              </a:lnSpc>
            </a:pPr>
            <a:r>
              <a:rPr lang="zh-CN" altLang="en-US" smtClean="0"/>
              <a:t>提供指导：方法论和工具以支持战略开发、执行官决策及销售动议</a:t>
            </a:r>
          </a:p>
          <a:p>
            <a:pPr lvl="1" eaLnBrk="1" hangingPunct="1">
              <a:lnSpc>
                <a:spcPct val="80000"/>
              </a:lnSpc>
            </a:pPr>
            <a:endParaRPr lang="en-US" altLang="zh-CN" sz="2200" smtClean="0"/>
          </a:p>
        </p:txBody>
      </p:sp>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zh-CN" altLang="en-US" smtClean="0"/>
              <a:t>消费类行业竞争情报的特点</a:t>
            </a:r>
          </a:p>
        </p:txBody>
      </p:sp>
      <p:sp>
        <p:nvSpPr>
          <p:cNvPr id="72706" name="Rectangle 3"/>
          <p:cNvSpPr>
            <a:spLocks noGrp="1" noChangeArrowheads="1"/>
          </p:cNvSpPr>
          <p:nvPr>
            <p:ph type="body" idx="1"/>
          </p:nvPr>
        </p:nvSpPr>
        <p:spPr>
          <a:xfrm>
            <a:off x="928688" y="1600200"/>
            <a:ext cx="7758112" cy="4530725"/>
          </a:xfrm>
        </p:spPr>
        <p:txBody>
          <a:bodyPr/>
          <a:lstStyle/>
          <a:p>
            <a:pPr>
              <a:buSzPct val="75000"/>
              <a:buFont typeface="Wingdings" pitchFamily="2" charset="2"/>
              <a:buChar char="l"/>
            </a:pPr>
            <a:r>
              <a:rPr lang="zh-CN" altLang="en-US" sz="3600" smtClean="0"/>
              <a:t>参与者众多，竞争激烈</a:t>
            </a:r>
          </a:p>
          <a:p>
            <a:pPr>
              <a:buSzPct val="75000"/>
              <a:buFont typeface="Wingdings" pitchFamily="2" charset="2"/>
              <a:buChar char="l"/>
            </a:pPr>
            <a:r>
              <a:rPr lang="zh-CN" altLang="en-US" sz="3600" smtClean="0"/>
              <a:t>提供服务市场相对成熟，分工细</a:t>
            </a:r>
          </a:p>
          <a:p>
            <a:pPr>
              <a:buSzPct val="75000"/>
              <a:buFont typeface="Wingdings" pitchFamily="2" charset="2"/>
              <a:buChar char="l"/>
            </a:pPr>
            <a:r>
              <a:rPr lang="zh-CN" altLang="en-US" sz="3600" smtClean="0"/>
              <a:t>服务市场进入门槛低</a:t>
            </a:r>
          </a:p>
          <a:p>
            <a:pPr>
              <a:buSzPct val="75000"/>
              <a:buFont typeface="Wingdings" pitchFamily="2" charset="2"/>
              <a:buChar char="l"/>
            </a:pPr>
            <a:r>
              <a:rPr lang="zh-CN" altLang="en-US" sz="3600" smtClean="0"/>
              <a:t>容易获得多用户报告</a:t>
            </a:r>
          </a:p>
        </p:txBody>
      </p:sp>
      <p:sp>
        <p:nvSpPr>
          <p:cNvPr id="72707" name="日期占位符 3"/>
          <p:cNvSpPr>
            <a:spLocks noGrp="1"/>
          </p:cNvSpPr>
          <p:nvPr>
            <p:ph type="dt" sz="quarter" idx="10"/>
          </p:nvPr>
        </p:nvSpPr>
        <p:spPr>
          <a:noFill/>
        </p:spPr>
        <p:txBody>
          <a:bodyPr/>
          <a:lstStyle/>
          <a:p>
            <a:fld id="{A262D8E8-FC05-4400-9748-194908D9D35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72708" name="灯片编号占位符 6"/>
          <p:cNvSpPr>
            <a:spLocks noGrp="1"/>
          </p:cNvSpPr>
          <p:nvPr>
            <p:ph type="sldNum" sz="quarter" idx="12"/>
          </p:nvPr>
        </p:nvSpPr>
        <p:spPr>
          <a:xfrm>
            <a:off x="7596188" y="6400800"/>
            <a:ext cx="1295400" cy="457200"/>
          </a:xfrm>
          <a:noFill/>
        </p:spPr>
        <p:txBody>
          <a:bodyPr/>
          <a:lstStyle/>
          <a:p>
            <a:fld id="{A5F1C2DC-EE3E-4DC1-84DE-3DB2D17DA6CF}" type="slidenum">
              <a:rPr lang="en-US" altLang="zh-CN" smtClean="0">
                <a:latin typeface="Arial" charset="0"/>
                <a:ea typeface="宋体" charset="-122"/>
              </a:rPr>
              <a:pPr/>
              <a:t>44</a:t>
            </a:fld>
            <a:endParaRPr lang="en-US" altLang="zh-CN" smtClean="0">
              <a:latin typeface="Arial" charset="0"/>
              <a:ea typeface="宋体" charset="-122"/>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p:txBody>
          <a:bodyPr/>
          <a:lstStyle/>
          <a:p>
            <a:r>
              <a:rPr lang="zh-CN" altLang="en-US" smtClean="0"/>
              <a:t>工业类行业竞争情报的特点</a:t>
            </a:r>
          </a:p>
        </p:txBody>
      </p:sp>
      <p:sp>
        <p:nvSpPr>
          <p:cNvPr id="73730" name="Rectangle 3"/>
          <p:cNvSpPr>
            <a:spLocks noGrp="1" noChangeArrowheads="1"/>
          </p:cNvSpPr>
          <p:nvPr>
            <p:ph type="body" idx="4294967295"/>
          </p:nvPr>
        </p:nvSpPr>
        <p:spPr>
          <a:xfrm>
            <a:off x="714375" y="1600200"/>
            <a:ext cx="7972425" cy="4530725"/>
          </a:xfrm>
        </p:spPr>
        <p:txBody>
          <a:bodyPr/>
          <a:lstStyle/>
          <a:p>
            <a:pPr eaLnBrk="1" hangingPunct="1"/>
            <a:r>
              <a:rPr lang="zh-CN" altLang="en-US" sz="3600" smtClean="0"/>
              <a:t>竞争也趋激烈，但一般民众感觉不到</a:t>
            </a:r>
          </a:p>
          <a:p>
            <a:pPr eaLnBrk="1" hangingPunct="1"/>
            <a:r>
              <a:rPr lang="zh-CN" altLang="en-US" sz="3600" smtClean="0"/>
              <a:t>相关服务市场容量较小，服务提供商较少</a:t>
            </a:r>
          </a:p>
          <a:p>
            <a:pPr eaLnBrk="1" hangingPunct="1"/>
            <a:r>
              <a:rPr lang="zh-CN" altLang="en-US" sz="3600" smtClean="0"/>
              <a:t>对专业知识要求高，进入门槛高</a:t>
            </a:r>
          </a:p>
          <a:p>
            <a:pPr eaLnBrk="1" hangingPunct="1"/>
            <a:r>
              <a:rPr lang="zh-CN" altLang="en-US" sz="3600" smtClean="0"/>
              <a:t>一般多为个案项目</a:t>
            </a:r>
          </a:p>
          <a:p>
            <a:pPr eaLnBrk="1" hangingPunct="1"/>
            <a:r>
              <a:rPr lang="zh-CN" altLang="en-US" sz="3600" smtClean="0"/>
              <a:t>专业报刊、协会、专家是重要的情报源</a:t>
            </a:r>
          </a:p>
        </p:txBody>
      </p:sp>
      <p:sp>
        <p:nvSpPr>
          <p:cNvPr id="73731" name="日期占位符 3"/>
          <p:cNvSpPr>
            <a:spLocks noGrp="1"/>
          </p:cNvSpPr>
          <p:nvPr>
            <p:ph type="dt" sz="quarter" idx="10"/>
          </p:nvPr>
        </p:nvSpPr>
        <p:spPr>
          <a:noFill/>
        </p:spPr>
        <p:txBody>
          <a:bodyPr/>
          <a:lstStyle/>
          <a:p>
            <a:fld id="{F0FF4389-2E96-404C-82D7-F37AE35BBEA1}"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73732" name="灯片编号占位符 6"/>
          <p:cNvSpPr>
            <a:spLocks noGrp="1"/>
          </p:cNvSpPr>
          <p:nvPr>
            <p:ph type="sldNum" sz="quarter" idx="12"/>
          </p:nvPr>
        </p:nvSpPr>
        <p:spPr>
          <a:xfrm>
            <a:off x="7596188" y="6400800"/>
            <a:ext cx="1295400" cy="457200"/>
          </a:xfrm>
          <a:noFill/>
        </p:spPr>
        <p:txBody>
          <a:bodyPr/>
          <a:lstStyle/>
          <a:p>
            <a:fld id="{7B51A05C-4F94-4E5E-89E7-8155A9B58902}" type="slidenum">
              <a:rPr lang="en-US" altLang="zh-CN" smtClean="0">
                <a:latin typeface="Arial" charset="0"/>
                <a:ea typeface="宋体" charset="-122"/>
              </a:rPr>
              <a:pPr/>
              <a:t>45</a:t>
            </a:fld>
            <a:endParaRPr lang="en-US" altLang="zh-CN" smtClean="0">
              <a:latin typeface="Arial" charset="0"/>
              <a:ea typeface="宋体" charset="-122"/>
            </a:endParaRP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zh-CN" altLang="en-US" smtClean="0"/>
              <a:t>服务类行业竞争情报的特点</a:t>
            </a:r>
          </a:p>
        </p:txBody>
      </p:sp>
      <p:sp>
        <p:nvSpPr>
          <p:cNvPr id="74754" name="Rectangle 3"/>
          <p:cNvSpPr>
            <a:spLocks noGrp="1" noChangeArrowheads="1"/>
          </p:cNvSpPr>
          <p:nvPr>
            <p:ph type="body" idx="1"/>
          </p:nvPr>
        </p:nvSpPr>
        <p:spPr>
          <a:xfrm>
            <a:off x="857250" y="1643063"/>
            <a:ext cx="7772400" cy="4530725"/>
          </a:xfrm>
        </p:spPr>
        <p:txBody>
          <a:bodyPr/>
          <a:lstStyle/>
          <a:p>
            <a:pPr>
              <a:buSzPct val="75000"/>
            </a:pPr>
            <a:r>
              <a:rPr lang="zh-CN" altLang="en-US" sz="3600" smtClean="0"/>
              <a:t>均为新放松管制的行业</a:t>
            </a:r>
          </a:p>
          <a:p>
            <a:pPr>
              <a:buSzPct val="75000"/>
            </a:pPr>
            <a:r>
              <a:rPr lang="zh-CN" altLang="en-US" sz="3600" smtClean="0"/>
              <a:t>近年竞争迅速加剧</a:t>
            </a:r>
          </a:p>
          <a:p>
            <a:pPr>
              <a:buSzPct val="75000"/>
            </a:pPr>
            <a:r>
              <a:rPr lang="zh-CN" altLang="en-US" sz="3600" smtClean="0"/>
              <a:t>服务市场还跟不上，电信情况略好</a:t>
            </a:r>
          </a:p>
          <a:p>
            <a:pPr>
              <a:buSzPct val="75000"/>
            </a:pPr>
            <a:r>
              <a:rPr lang="zh-CN" altLang="en-US" sz="3600" smtClean="0"/>
              <a:t>互联互通的特性使内部数据可能成为了解对手的重要情报源</a:t>
            </a:r>
            <a:r>
              <a:rPr lang="en-US" altLang="zh-CN" sz="3600" smtClean="0"/>
              <a:t>(</a:t>
            </a:r>
            <a:r>
              <a:rPr lang="en-US" altLang="zh-CN" sz="3600" smtClean="0">
                <a:cs typeface="Arial" charset="0"/>
              </a:rPr>
              <a:t>BI</a:t>
            </a:r>
            <a:r>
              <a:rPr lang="en-US" altLang="zh-CN" sz="3600" smtClean="0"/>
              <a:t>)</a:t>
            </a:r>
          </a:p>
          <a:p>
            <a:pPr>
              <a:buSzPct val="75000"/>
            </a:pPr>
            <a:r>
              <a:rPr lang="zh-CN" altLang="en-US" sz="3600" smtClean="0"/>
              <a:t>以普通顾客身份体验服务</a:t>
            </a:r>
          </a:p>
        </p:txBody>
      </p:sp>
      <p:sp>
        <p:nvSpPr>
          <p:cNvPr id="74755" name="日期占位符 3"/>
          <p:cNvSpPr>
            <a:spLocks noGrp="1"/>
          </p:cNvSpPr>
          <p:nvPr>
            <p:ph type="dt" sz="quarter" idx="10"/>
          </p:nvPr>
        </p:nvSpPr>
        <p:spPr>
          <a:noFill/>
        </p:spPr>
        <p:txBody>
          <a:bodyPr/>
          <a:lstStyle/>
          <a:p>
            <a:fld id="{6B273AE3-124D-47C8-A05D-8E3B793D2DAC}"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74756" name="灯片编号占位符 6"/>
          <p:cNvSpPr>
            <a:spLocks noGrp="1"/>
          </p:cNvSpPr>
          <p:nvPr>
            <p:ph type="sldNum" sz="quarter" idx="12"/>
          </p:nvPr>
        </p:nvSpPr>
        <p:spPr>
          <a:xfrm>
            <a:off x="7596188" y="6400800"/>
            <a:ext cx="1295400" cy="457200"/>
          </a:xfrm>
          <a:noFill/>
        </p:spPr>
        <p:txBody>
          <a:bodyPr/>
          <a:lstStyle/>
          <a:p>
            <a:fld id="{01CE9A7B-217B-4DA7-923B-434FD9D3B240}" type="slidenum">
              <a:rPr lang="en-US" altLang="zh-CN" smtClean="0">
                <a:latin typeface="Arial" charset="0"/>
                <a:ea typeface="宋体" charset="-122"/>
              </a:rPr>
              <a:pPr/>
              <a:t>46</a:t>
            </a:fld>
            <a:endParaRPr lang="en-US" altLang="zh-CN" smtClean="0">
              <a:latin typeface="Arial" charset="0"/>
              <a:ea typeface="宋体" charset="-122"/>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p:txBody>
          <a:bodyPr/>
          <a:lstStyle/>
          <a:p>
            <a:r>
              <a:rPr lang="zh-CN" altLang="en-US" smtClean="0"/>
              <a:t>新时期中国的情报工作</a:t>
            </a:r>
          </a:p>
        </p:txBody>
      </p:sp>
      <p:sp>
        <p:nvSpPr>
          <p:cNvPr id="76802" name="内容占位符 2"/>
          <p:cNvSpPr>
            <a:spLocks noGrp="1"/>
          </p:cNvSpPr>
          <p:nvPr>
            <p:ph idx="1"/>
          </p:nvPr>
        </p:nvSpPr>
        <p:spPr>
          <a:xfrm>
            <a:off x="468313" y="1196975"/>
            <a:ext cx="8153400" cy="4572000"/>
          </a:xfrm>
        </p:spPr>
        <p:txBody>
          <a:bodyPr/>
          <a:lstStyle/>
          <a:p>
            <a:r>
              <a:rPr lang="zh-CN" altLang="en-US" smtClean="0"/>
              <a:t>海域争端中的情报（历史的和现今的）</a:t>
            </a:r>
            <a:endParaRPr lang="en-US" altLang="zh-CN" smtClean="0"/>
          </a:p>
          <a:p>
            <a:r>
              <a:rPr lang="zh-CN" altLang="en-US" smtClean="0"/>
              <a:t>国际化过程中的情报</a:t>
            </a:r>
            <a:endParaRPr lang="en-US" altLang="zh-CN" smtClean="0"/>
          </a:p>
          <a:p>
            <a:pPr lvl="1"/>
            <a:r>
              <a:rPr lang="zh-CN" altLang="en-US" smtClean="0"/>
              <a:t>制冷设备折戟土耳其</a:t>
            </a:r>
            <a:r>
              <a:rPr lang="en-US" altLang="zh-CN" smtClean="0"/>
              <a:t>/</a:t>
            </a:r>
            <a:r>
              <a:rPr lang="zh-CN" altLang="en-US" smtClean="0"/>
              <a:t>罢工门（海运、秘鲁矿山、双龙汽车）</a:t>
            </a:r>
            <a:r>
              <a:rPr lang="en-US" altLang="zh-CN" smtClean="0"/>
              <a:t>/</a:t>
            </a:r>
            <a:r>
              <a:rPr lang="zh-CN" altLang="en-US" smtClean="0"/>
              <a:t>进军非洲（聪明的奎宁厂老板）</a:t>
            </a:r>
            <a:endParaRPr lang="en-US" altLang="zh-CN" smtClean="0"/>
          </a:p>
          <a:p>
            <a:r>
              <a:rPr lang="zh-CN" altLang="en-US" smtClean="0"/>
              <a:t>“一带一路”战略中的情报</a:t>
            </a:r>
            <a:endParaRPr lang="en-US" altLang="zh-CN" smtClean="0"/>
          </a:p>
          <a:p>
            <a:r>
              <a:rPr lang="zh-CN" altLang="en-US" smtClean="0"/>
              <a:t>技术情报</a:t>
            </a:r>
            <a:endParaRPr lang="en-US" altLang="zh-CN" smtClean="0"/>
          </a:p>
          <a:p>
            <a:r>
              <a:rPr lang="zh-CN" altLang="en-US" smtClean="0"/>
              <a:t>并购情报</a:t>
            </a:r>
            <a:endParaRPr lang="en-US" altLang="zh-CN" smtClean="0"/>
          </a:p>
          <a:p>
            <a:r>
              <a:rPr lang="zh-CN" altLang="en-US" smtClean="0"/>
              <a:t>互联网情报</a:t>
            </a:r>
            <a:endParaRPr lang="en-US" altLang="zh-CN" smtClean="0"/>
          </a:p>
          <a:p>
            <a:r>
              <a:rPr lang="zh-CN" altLang="en-US" smtClean="0"/>
              <a:t>视觉情报</a:t>
            </a:r>
          </a:p>
        </p:txBody>
      </p:sp>
      <p:sp>
        <p:nvSpPr>
          <p:cNvPr id="76803" name="灯片编号占位符 5"/>
          <p:cNvSpPr>
            <a:spLocks noGrp="1"/>
          </p:cNvSpPr>
          <p:nvPr>
            <p:ph type="sldNum" sz="quarter" idx="12"/>
          </p:nvPr>
        </p:nvSpPr>
        <p:spPr>
          <a:xfrm>
            <a:off x="7042150" y="6243638"/>
            <a:ext cx="1905000" cy="457200"/>
          </a:xfrm>
          <a:noFill/>
        </p:spPr>
        <p:txBody>
          <a:bodyPr anchor="b"/>
          <a:lstStyle/>
          <a:p>
            <a:fld id="{C1918B75-3F57-4C25-8DCE-AF8D72CCB775}" type="slidenum">
              <a:rPr lang="en-US" altLang="zh-CN" smtClean="0">
                <a:latin typeface="Tahoma" pitchFamily="34" charset="0"/>
                <a:ea typeface="宋体" charset="-122"/>
              </a:rPr>
              <a:pPr/>
              <a:t>47</a:t>
            </a:fld>
            <a:endParaRPr lang="en-US" altLang="zh-CN" smtClean="0">
              <a:latin typeface="Tahoma" pitchFamily="34" charset="0"/>
              <a:ea typeface="宋体" charset="-122"/>
            </a:endParaRPr>
          </a:p>
        </p:txBody>
      </p:sp>
      <p:sp>
        <p:nvSpPr>
          <p:cNvPr id="76804" name="日期占位符 3"/>
          <p:cNvSpPr txBox="1">
            <a:spLocks noGrp="1" noChangeArrowheads="1"/>
          </p:cNvSpPr>
          <p:nvPr/>
        </p:nvSpPr>
        <p:spPr bwMode="auto">
          <a:xfrm>
            <a:off x="250825" y="6237288"/>
            <a:ext cx="1905000" cy="457200"/>
          </a:xfrm>
          <a:prstGeom prst="rect">
            <a:avLst/>
          </a:prstGeom>
          <a:noFill/>
          <a:ln w="9525">
            <a:noFill/>
            <a:miter lim="800000"/>
            <a:headEnd/>
            <a:tailEnd/>
          </a:ln>
        </p:spPr>
        <p:txBody>
          <a:bodyPr anchor="b"/>
          <a:lstStyle/>
          <a:p>
            <a:fld id="{1009D5CA-4142-4738-8021-5B5E30E40FCC}" type="datetime1">
              <a:rPr lang="zh-CN" altLang="en-US" sz="1000"/>
              <a:pPr/>
              <a:t>2016/9/11</a:t>
            </a:fld>
            <a:endParaRPr lang="en-US" altLang="zh-CN" sz="100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defRPr/>
            </a:pPr>
            <a:r>
              <a:rPr lang="zh-CN" altLang="en-US" sz="3600" dirty="0" smtClean="0">
                <a:cs typeface="+mj-cs"/>
              </a:rPr>
              <a:t>案例：“一带一路”战略下的情报眼</a:t>
            </a:r>
            <a:endParaRPr lang="zh-CN" altLang="en-US" sz="3600" dirty="0">
              <a:cs typeface="+mj-cs"/>
            </a:endParaRPr>
          </a:p>
        </p:txBody>
      </p:sp>
      <p:sp>
        <p:nvSpPr>
          <p:cNvPr id="77826" name="文本占位符 5"/>
          <p:cNvSpPr>
            <a:spLocks noGrp="1"/>
          </p:cNvSpPr>
          <p:nvPr>
            <p:ph type="body" idx="1"/>
          </p:nvPr>
        </p:nvSpPr>
        <p:spPr/>
        <p:txBody>
          <a:bodyPr/>
          <a:lstStyle/>
          <a:p>
            <a:endParaRPr lang="zh-CN" altLang="en-US" smtClean="0"/>
          </a:p>
        </p:txBody>
      </p:sp>
      <p:sp>
        <p:nvSpPr>
          <p:cNvPr id="77827" name="日期占位符 1"/>
          <p:cNvSpPr>
            <a:spLocks noGrp="1"/>
          </p:cNvSpPr>
          <p:nvPr>
            <p:ph type="dt" sz="quarter" idx="10"/>
          </p:nvPr>
        </p:nvSpPr>
        <p:spPr>
          <a:noFill/>
        </p:spPr>
        <p:txBody>
          <a:bodyPr/>
          <a:lstStyle/>
          <a:p>
            <a:fld id="{24318AD3-FB51-40A9-80DD-AC89AC4E2697}"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77828"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77829" name="灯片编号占位符 3"/>
          <p:cNvSpPr>
            <a:spLocks noGrp="1"/>
          </p:cNvSpPr>
          <p:nvPr>
            <p:ph type="sldNum" sz="quarter" idx="12"/>
          </p:nvPr>
        </p:nvSpPr>
        <p:spPr>
          <a:noFill/>
        </p:spPr>
        <p:txBody>
          <a:bodyPr/>
          <a:lstStyle/>
          <a:p>
            <a:fld id="{488EFFEF-A244-483A-8733-44E48FF34784}" type="slidenum">
              <a:rPr lang="en-US" altLang="zh-CN" smtClean="0">
                <a:latin typeface="Arial" charset="0"/>
                <a:ea typeface="宋体" charset="-122"/>
              </a:rPr>
              <a:pPr/>
              <a:t>48</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p:txBody>
          <a:bodyPr/>
          <a:lstStyle/>
          <a:p>
            <a:r>
              <a:rPr lang="zh-CN" altLang="en-US" smtClean="0"/>
              <a:t>大纲</a:t>
            </a:r>
          </a:p>
        </p:txBody>
      </p:sp>
      <p:sp>
        <p:nvSpPr>
          <p:cNvPr id="78850" name="内容占位符 2"/>
          <p:cNvSpPr>
            <a:spLocks noGrp="1"/>
          </p:cNvSpPr>
          <p:nvPr>
            <p:ph idx="1"/>
          </p:nvPr>
        </p:nvSpPr>
        <p:spPr/>
        <p:txBody>
          <a:bodyPr/>
          <a:lstStyle/>
          <a:p>
            <a:r>
              <a:rPr lang="en-US" altLang="zh-CN" smtClean="0"/>
              <a:t> </a:t>
            </a:r>
            <a:r>
              <a:rPr lang="en-US" altLang="zh-CN" u="sng" smtClean="0"/>
              <a:t>“</a:t>
            </a:r>
            <a:r>
              <a:rPr lang="zh-CN" altLang="en-US" u="sng" smtClean="0"/>
              <a:t>一带一路”目标国家</a:t>
            </a:r>
            <a:r>
              <a:rPr lang="en-US" altLang="zh-CN" u="sng" smtClean="0"/>
              <a:t>/</a:t>
            </a:r>
            <a:r>
              <a:rPr lang="zh-CN" altLang="en-US" u="sng" smtClean="0"/>
              <a:t>地区</a:t>
            </a:r>
            <a:r>
              <a:rPr lang="zh-CN" altLang="en-US" smtClean="0"/>
              <a:t>	</a:t>
            </a:r>
            <a:endParaRPr lang="en-US" altLang="zh-CN" smtClean="0"/>
          </a:p>
          <a:p>
            <a:r>
              <a:rPr lang="en-US" altLang="zh-CN" smtClean="0"/>
              <a:t> “</a:t>
            </a:r>
            <a:r>
              <a:rPr lang="zh-CN" altLang="en-US" smtClean="0"/>
              <a:t>一带一路”可能涉及到资料种类</a:t>
            </a:r>
            <a:endParaRPr lang="en-US" altLang="zh-CN" smtClean="0"/>
          </a:p>
          <a:p>
            <a:pPr lvl="1"/>
            <a:r>
              <a:rPr lang="zh-CN" altLang="en-US" smtClean="0"/>
              <a:t>中文途径</a:t>
            </a:r>
            <a:endParaRPr lang="en-US" altLang="zh-CN" smtClean="0"/>
          </a:p>
          <a:p>
            <a:pPr lvl="1"/>
            <a:r>
              <a:rPr lang="zh-CN" altLang="en-US" smtClean="0"/>
              <a:t>英文途径</a:t>
            </a:r>
            <a:endParaRPr lang="en-US" altLang="zh-CN" smtClean="0"/>
          </a:p>
          <a:p>
            <a:pPr lvl="1"/>
            <a:r>
              <a:rPr lang="zh-CN" altLang="en-US" smtClean="0"/>
              <a:t>其他</a:t>
            </a:r>
            <a:endParaRPr lang="en-US" altLang="zh-CN" smtClean="0"/>
          </a:p>
          <a:p>
            <a:r>
              <a:rPr lang="zh-CN" altLang="en-US" smtClean="0"/>
              <a:t>搜索引擎、新媒体和人际网络</a:t>
            </a:r>
            <a:endParaRPr lang="en-US" altLang="zh-CN" smtClean="0"/>
          </a:p>
          <a:p>
            <a:r>
              <a:rPr lang="zh-CN" altLang="en-US" smtClean="0"/>
              <a:t>拼图巴基斯坦</a:t>
            </a:r>
            <a:endParaRPr lang="en-US" altLang="zh-CN" smtClean="0"/>
          </a:p>
          <a:p>
            <a:r>
              <a:rPr lang="en-US" altLang="zh-CN" smtClean="0"/>
              <a:t>Q&amp;A</a:t>
            </a:r>
            <a:endParaRPr lang="zh-CN" altLang="en-US" smtClean="0"/>
          </a:p>
        </p:txBody>
      </p:sp>
      <p:sp>
        <p:nvSpPr>
          <p:cNvPr id="78851"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99EE8B67-75F8-404F-82D2-EDD766A4912B}"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78852"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78853"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61B1CF8A-EF46-4008-9640-B92195AED544}" type="slidenum">
              <a:rPr lang="en-US" altLang="zh-CN" smtClean="0">
                <a:latin typeface="Arial" charset="0"/>
                <a:ea typeface="宋体" charset="-122"/>
              </a:rPr>
              <a:pPr/>
              <a:t>49</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日期占位符 3"/>
          <p:cNvSpPr>
            <a:spLocks noGrp="1"/>
          </p:cNvSpPr>
          <p:nvPr>
            <p:ph type="dt" sz="quarter" idx="10"/>
          </p:nvPr>
        </p:nvSpPr>
        <p:spPr>
          <a:noFill/>
        </p:spPr>
        <p:txBody>
          <a:bodyPr/>
          <a:lstStyle/>
          <a:p>
            <a:fld id="{E8864919-7DA3-4B46-83A5-30616D18B82D}"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21506"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1507" name="灯片编号占位符 5"/>
          <p:cNvSpPr>
            <a:spLocks noGrp="1"/>
          </p:cNvSpPr>
          <p:nvPr>
            <p:ph type="sldNum" sz="quarter" idx="12"/>
          </p:nvPr>
        </p:nvSpPr>
        <p:spPr>
          <a:noFill/>
        </p:spPr>
        <p:txBody>
          <a:bodyPr/>
          <a:lstStyle/>
          <a:p>
            <a:fld id="{D09EDB36-6DA1-46CB-8041-6E64597B9E11}" type="slidenum">
              <a:rPr lang="en-US" altLang="zh-CN" smtClean="0">
                <a:latin typeface="Arial" charset="0"/>
                <a:ea typeface="宋体" charset="-122"/>
              </a:rPr>
              <a:pPr/>
              <a:t>5</a:t>
            </a:fld>
            <a:endParaRPr lang="en-US" altLang="zh-CN" smtClean="0">
              <a:latin typeface="Arial" charset="0"/>
              <a:ea typeface="宋体" charset="-122"/>
            </a:endParaRPr>
          </a:p>
        </p:txBody>
      </p:sp>
      <p:sp>
        <p:nvSpPr>
          <p:cNvPr id="405506" name="Rectangle 2"/>
          <p:cNvSpPr>
            <a:spLocks noGrp="1" noChangeArrowheads="1"/>
          </p:cNvSpPr>
          <p:nvPr>
            <p:ph type="title"/>
          </p:nvPr>
        </p:nvSpPr>
        <p:spPr>
          <a:xfrm>
            <a:off x="2590800" y="90488"/>
            <a:ext cx="6553200" cy="1190625"/>
          </a:xfrm>
        </p:spPr>
        <p:txBody>
          <a:bodyPr/>
          <a:lstStyle/>
          <a:p>
            <a:pPr eaLnBrk="1" hangingPunct="1">
              <a:defRPr/>
            </a:pPr>
            <a:r>
              <a:rPr lang="zh-CN" altLang="en-US" dirty="0" smtClean="0">
                <a:cs typeface="+mj-cs"/>
              </a:rPr>
              <a:t>中国科技</a:t>
            </a:r>
            <a:r>
              <a:rPr lang="en-US" altLang="zh-CN" dirty="0" smtClean="0">
                <a:latin typeface="+mn-lt"/>
                <a:cs typeface="+mj-cs"/>
              </a:rPr>
              <a:t>(</a:t>
            </a:r>
            <a:r>
              <a:rPr lang="zh-CN" altLang="en-US" dirty="0" smtClean="0">
                <a:cs typeface="+mj-cs"/>
              </a:rPr>
              <a:t>竞争</a:t>
            </a:r>
            <a:r>
              <a:rPr lang="en-US" altLang="zh-CN" dirty="0" smtClean="0">
                <a:latin typeface="+mn-lt"/>
                <a:cs typeface="+mj-cs"/>
              </a:rPr>
              <a:t>)</a:t>
            </a:r>
            <a:r>
              <a:rPr lang="zh-CN" altLang="en-US" dirty="0" smtClean="0">
                <a:cs typeface="+mj-cs"/>
              </a:rPr>
              <a:t>情报事业的发展</a:t>
            </a:r>
          </a:p>
        </p:txBody>
      </p:sp>
      <p:sp>
        <p:nvSpPr>
          <p:cNvPr id="21509" name="Rectangle 3"/>
          <p:cNvSpPr>
            <a:spLocks noGrp="1" noChangeArrowheads="1"/>
          </p:cNvSpPr>
          <p:nvPr>
            <p:ph type="body" idx="1"/>
          </p:nvPr>
        </p:nvSpPr>
        <p:spPr/>
        <p:txBody>
          <a:bodyPr/>
          <a:lstStyle/>
          <a:p>
            <a:pPr eaLnBrk="1" hangingPunct="1">
              <a:lnSpc>
                <a:spcPct val="90000"/>
              </a:lnSpc>
            </a:pPr>
            <a:r>
              <a:rPr lang="en-US" altLang="zh-CN" smtClean="0"/>
              <a:t>1956-1966</a:t>
            </a:r>
            <a:r>
              <a:rPr lang="zh-CN" altLang="en-US" smtClean="0"/>
              <a:t>：为</a:t>
            </a:r>
            <a:r>
              <a:rPr lang="zh-CN" altLang="en-US" smtClean="0">
                <a:latin typeface="华文细黑"/>
              </a:rPr>
              <a:t>“</a:t>
            </a:r>
            <a:r>
              <a:rPr lang="zh-CN" altLang="en-US" smtClean="0"/>
              <a:t>二弹一星</a:t>
            </a:r>
            <a:r>
              <a:rPr lang="zh-CN" altLang="en-US" smtClean="0">
                <a:latin typeface="华文细黑"/>
              </a:rPr>
              <a:t>”</a:t>
            </a:r>
            <a:r>
              <a:rPr lang="zh-CN" altLang="en-US" smtClean="0"/>
              <a:t>、</a:t>
            </a:r>
            <a:r>
              <a:rPr lang="zh-CN" altLang="en-US" smtClean="0">
                <a:latin typeface="华文细黑"/>
              </a:rPr>
              <a:t>“</a:t>
            </a:r>
            <a:r>
              <a:rPr lang="zh-CN" altLang="en-US" smtClean="0"/>
              <a:t>南京长江大桥</a:t>
            </a:r>
            <a:r>
              <a:rPr lang="zh-CN" altLang="en-US" smtClean="0">
                <a:latin typeface="华文细黑"/>
              </a:rPr>
              <a:t>”</a:t>
            </a:r>
            <a:r>
              <a:rPr lang="zh-CN" altLang="en-US" smtClean="0"/>
              <a:t>、</a:t>
            </a:r>
            <a:r>
              <a:rPr lang="zh-CN" altLang="en-US" smtClean="0">
                <a:latin typeface="华文细黑"/>
              </a:rPr>
              <a:t>“</a:t>
            </a:r>
            <a:r>
              <a:rPr lang="zh-CN" altLang="en-US" smtClean="0"/>
              <a:t>攀枝花钢铁基地”等科技项目作支持</a:t>
            </a:r>
          </a:p>
          <a:p>
            <a:pPr eaLnBrk="1" hangingPunct="1">
              <a:lnSpc>
                <a:spcPct val="90000"/>
              </a:lnSpc>
            </a:pPr>
            <a:r>
              <a:rPr lang="en-US" altLang="zh-CN" smtClean="0"/>
              <a:t>1966-1976</a:t>
            </a:r>
            <a:r>
              <a:rPr lang="zh-CN" altLang="en-US" smtClean="0"/>
              <a:t>：工作受影响，但队伍仍在</a:t>
            </a:r>
          </a:p>
          <a:p>
            <a:pPr eaLnBrk="1" hangingPunct="1">
              <a:lnSpc>
                <a:spcPct val="90000"/>
              </a:lnSpc>
            </a:pPr>
            <a:r>
              <a:rPr lang="en-US" altLang="zh-CN" smtClean="0"/>
              <a:t>1976-1994</a:t>
            </a:r>
            <a:r>
              <a:rPr lang="zh-CN" altLang="en-US" smtClean="0"/>
              <a:t>：科技情报工作多样化 </a:t>
            </a:r>
            <a:r>
              <a:rPr lang="en-US" altLang="zh-CN" smtClean="0">
                <a:latin typeface="华文细黑"/>
              </a:rPr>
              <a:t>–</a:t>
            </a:r>
            <a:r>
              <a:rPr lang="en-US" altLang="zh-CN" smtClean="0"/>
              <a:t> </a:t>
            </a:r>
            <a:r>
              <a:rPr lang="zh-CN" altLang="en-US" smtClean="0"/>
              <a:t>情报研究、咨询、软科学、技术中介，等等</a:t>
            </a:r>
          </a:p>
          <a:p>
            <a:pPr eaLnBrk="1" hangingPunct="1">
              <a:lnSpc>
                <a:spcPct val="90000"/>
              </a:lnSpc>
            </a:pPr>
            <a:r>
              <a:rPr lang="en-US" altLang="zh-CN" smtClean="0"/>
              <a:t>1994-2001</a:t>
            </a:r>
            <a:r>
              <a:rPr lang="zh-CN" altLang="en-US" smtClean="0"/>
              <a:t>：竞争情报影响渐长，科技情报机构业务分化</a:t>
            </a:r>
          </a:p>
          <a:p>
            <a:pPr eaLnBrk="1" hangingPunct="1">
              <a:lnSpc>
                <a:spcPct val="90000"/>
              </a:lnSpc>
            </a:pPr>
            <a:r>
              <a:rPr lang="en-US" altLang="zh-CN" smtClean="0"/>
              <a:t>2001-</a:t>
            </a:r>
            <a:r>
              <a:rPr lang="zh-CN" altLang="en-US" smtClean="0"/>
              <a:t>至今：情报日趋受重视</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p:txBody>
          <a:bodyPr/>
          <a:lstStyle/>
          <a:p>
            <a:endParaRPr lang="zh-CN" altLang="en-US" smtClean="0"/>
          </a:p>
        </p:txBody>
      </p:sp>
      <p:sp>
        <p:nvSpPr>
          <p:cNvPr id="79874"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70BA909A-4ECF-40CE-8A76-911CC58806CC}"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79875"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79876"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DE3C2A63-54B3-43A3-B6B8-75BF3BED510F}" type="slidenum">
              <a:rPr lang="en-US" altLang="zh-CN" smtClean="0">
                <a:latin typeface="Arial" charset="0"/>
                <a:ea typeface="宋体" charset="-122"/>
              </a:rPr>
              <a:pPr/>
              <a:t>50</a:t>
            </a:fld>
            <a:endParaRPr lang="en-US" altLang="zh-CN" smtClean="0">
              <a:latin typeface="Arial" charset="0"/>
              <a:ea typeface="宋体" charset="-122"/>
            </a:endParaRPr>
          </a:p>
        </p:txBody>
      </p:sp>
      <p:pic>
        <p:nvPicPr>
          <p:cNvPr id="79877" name="内容占位符 6" descr="一带一路-3.jpg"/>
          <p:cNvPicPr>
            <a:picLocks noGrp="1" noChangeAspect="1"/>
          </p:cNvPicPr>
          <p:nvPr>
            <p:ph idx="1"/>
          </p:nvPr>
        </p:nvPicPr>
        <p:blipFill>
          <a:blip r:embed="rId2"/>
          <a:srcRect/>
          <a:stretch>
            <a:fillRect/>
          </a:stretch>
        </p:blipFill>
        <p:spPr>
          <a:xfrm>
            <a:off x="0" y="0"/>
            <a:ext cx="9144000" cy="6858000"/>
          </a:xfrm>
        </p:spPr>
      </p:pic>
      <p:pic>
        <p:nvPicPr>
          <p:cNvPr id="79878" name="图片 6" descr="china30.gif"/>
          <p:cNvPicPr>
            <a:picLocks noChangeAspect="1"/>
          </p:cNvPicPr>
          <p:nvPr/>
        </p:nvPicPr>
        <p:blipFill>
          <a:blip r:embed="rId3"/>
          <a:srcRect/>
          <a:stretch>
            <a:fillRect/>
          </a:stretch>
        </p:blipFill>
        <p:spPr bwMode="auto">
          <a:xfrm>
            <a:off x="250825" y="0"/>
            <a:ext cx="1728788"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a:spLocks noGrp="1"/>
          </p:cNvSpPr>
          <p:nvPr>
            <p:ph type="title"/>
          </p:nvPr>
        </p:nvSpPr>
        <p:spPr/>
        <p:txBody>
          <a:bodyPr/>
          <a:lstStyle/>
          <a:p>
            <a:r>
              <a:rPr lang="zh-CN" altLang="en-US" smtClean="0"/>
              <a:t>“一带一路”示意图</a:t>
            </a:r>
          </a:p>
        </p:txBody>
      </p:sp>
      <p:sp>
        <p:nvSpPr>
          <p:cNvPr id="80898" name="内容占位符 2"/>
          <p:cNvSpPr>
            <a:spLocks noGrp="1"/>
          </p:cNvSpPr>
          <p:nvPr>
            <p:ph idx="1"/>
          </p:nvPr>
        </p:nvSpPr>
        <p:spPr/>
        <p:txBody>
          <a:bodyPr/>
          <a:lstStyle/>
          <a:p>
            <a:endParaRPr lang="zh-CN" altLang="en-US" smtClean="0"/>
          </a:p>
        </p:txBody>
      </p:sp>
      <p:sp>
        <p:nvSpPr>
          <p:cNvPr id="80899"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FE79A104-7C4E-4287-BCEC-1A4E33D545EE}"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80900"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80901"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C39601E9-1CF4-45CF-8CDA-59E9E65ECC8C}" type="slidenum">
              <a:rPr lang="en-US" altLang="zh-CN" smtClean="0">
                <a:latin typeface="Arial" charset="0"/>
                <a:ea typeface="宋体" charset="-122"/>
              </a:rPr>
              <a:pPr/>
              <a:t>51</a:t>
            </a:fld>
            <a:endParaRPr lang="en-US" altLang="zh-CN" smtClean="0">
              <a:latin typeface="Arial" charset="0"/>
              <a:ea typeface="宋体" charset="-122"/>
            </a:endParaRPr>
          </a:p>
        </p:txBody>
      </p:sp>
      <p:pic>
        <p:nvPicPr>
          <p:cNvPr id="80902" name="Picture 2" descr="http://img.dyxtw.com/uploadfile/2015/0331/20150331024417468.png"/>
          <p:cNvPicPr>
            <a:picLocks noChangeAspect="1" noChangeArrowheads="1"/>
          </p:cNvPicPr>
          <p:nvPr/>
        </p:nvPicPr>
        <p:blipFill>
          <a:blip r:embed="rId2"/>
          <a:srcRect/>
          <a:stretch>
            <a:fillRect/>
          </a:stretch>
        </p:blipFill>
        <p:spPr bwMode="auto">
          <a:xfrm>
            <a:off x="0" y="1268413"/>
            <a:ext cx="9144000"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1"/>
          <p:cNvSpPr>
            <a:spLocks noGrp="1"/>
          </p:cNvSpPr>
          <p:nvPr>
            <p:ph type="title"/>
          </p:nvPr>
        </p:nvSpPr>
        <p:spPr/>
        <p:txBody>
          <a:bodyPr/>
          <a:lstStyle/>
          <a:p>
            <a:pPr algn="ctr"/>
            <a:r>
              <a:rPr lang="zh-CN" altLang="en-US" smtClean="0"/>
              <a:t>“一带一路”新机遇</a:t>
            </a:r>
          </a:p>
        </p:txBody>
      </p:sp>
      <p:sp>
        <p:nvSpPr>
          <p:cNvPr id="81922"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15774E31-7E68-42A7-9D43-D498CD7CCBD6}"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81923"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81924"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14E9C208-BB2E-4E25-9AB2-23633B9BD87A}" type="slidenum">
              <a:rPr lang="en-US" altLang="zh-CN" smtClean="0">
                <a:latin typeface="Arial" charset="0"/>
                <a:ea typeface="宋体" charset="-122"/>
              </a:rPr>
              <a:pPr/>
              <a:t>52</a:t>
            </a:fld>
            <a:endParaRPr lang="en-US" altLang="zh-CN" smtClean="0">
              <a:latin typeface="Arial" charset="0"/>
              <a:ea typeface="宋体" charset="-122"/>
            </a:endParaRPr>
          </a:p>
        </p:txBody>
      </p:sp>
      <p:pic>
        <p:nvPicPr>
          <p:cNvPr id="81925" name="内容占位符 6" descr="一带一路-1.jpg"/>
          <p:cNvPicPr>
            <a:picLocks noGrp="1" noChangeAspect="1"/>
          </p:cNvPicPr>
          <p:nvPr>
            <p:ph idx="1"/>
          </p:nvPr>
        </p:nvPicPr>
        <p:blipFill>
          <a:blip r:embed="rId2"/>
          <a:srcRect/>
          <a:stretch>
            <a:fillRect/>
          </a:stretch>
        </p:blipFill>
        <p:spPr>
          <a:xfrm>
            <a:off x="323850" y="1412875"/>
            <a:ext cx="8496300" cy="5402263"/>
          </a:xfrm>
        </p:spPr>
      </p:pic>
      <p:sp>
        <p:nvSpPr>
          <p:cNvPr id="7" name="矩形 6"/>
          <p:cNvSpPr/>
          <p:nvPr/>
        </p:nvSpPr>
        <p:spPr>
          <a:xfrm>
            <a:off x="900113" y="1412875"/>
            <a:ext cx="1800225" cy="431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nvPr>
        </p:nvSpPr>
        <p:spPr/>
        <p:txBody>
          <a:bodyPr/>
          <a:lstStyle/>
          <a:p>
            <a:r>
              <a:rPr lang="zh-CN" altLang="en-US" smtClean="0"/>
              <a:t>大纲</a:t>
            </a:r>
          </a:p>
        </p:txBody>
      </p:sp>
      <p:sp>
        <p:nvSpPr>
          <p:cNvPr id="82946" name="内容占位符 2"/>
          <p:cNvSpPr>
            <a:spLocks noGrp="1"/>
          </p:cNvSpPr>
          <p:nvPr>
            <p:ph idx="1"/>
          </p:nvPr>
        </p:nvSpPr>
        <p:spPr/>
        <p:txBody>
          <a:bodyPr/>
          <a:lstStyle/>
          <a:p>
            <a:r>
              <a:rPr lang="en-US" altLang="zh-CN" smtClean="0"/>
              <a:t> “</a:t>
            </a:r>
            <a:r>
              <a:rPr lang="zh-CN" altLang="en-US" smtClean="0"/>
              <a:t>一带一路”目标国家</a:t>
            </a:r>
            <a:r>
              <a:rPr lang="en-US" altLang="zh-CN" smtClean="0"/>
              <a:t>/</a:t>
            </a:r>
            <a:r>
              <a:rPr lang="zh-CN" altLang="en-US" smtClean="0"/>
              <a:t>地区	</a:t>
            </a:r>
            <a:endParaRPr lang="en-US" altLang="zh-CN" smtClean="0"/>
          </a:p>
          <a:p>
            <a:r>
              <a:rPr lang="en-US" altLang="zh-CN" u="sng" smtClean="0"/>
              <a:t> “</a:t>
            </a:r>
            <a:r>
              <a:rPr lang="zh-CN" altLang="en-US" u="sng" smtClean="0"/>
              <a:t>一带一路”可能涉及到资料种类</a:t>
            </a:r>
            <a:endParaRPr lang="en-US" altLang="zh-CN" u="sng" smtClean="0"/>
          </a:p>
          <a:p>
            <a:pPr lvl="1"/>
            <a:r>
              <a:rPr lang="zh-CN" altLang="en-US" smtClean="0"/>
              <a:t>中文途径</a:t>
            </a:r>
            <a:endParaRPr lang="en-US" altLang="zh-CN" smtClean="0"/>
          </a:p>
          <a:p>
            <a:pPr lvl="1"/>
            <a:r>
              <a:rPr lang="zh-CN" altLang="en-US" smtClean="0"/>
              <a:t>英文途径</a:t>
            </a:r>
            <a:endParaRPr lang="en-US" altLang="zh-CN" smtClean="0"/>
          </a:p>
          <a:p>
            <a:pPr lvl="1"/>
            <a:r>
              <a:rPr lang="zh-CN" altLang="en-US" smtClean="0"/>
              <a:t>其他</a:t>
            </a:r>
            <a:endParaRPr lang="en-US" altLang="zh-CN" smtClean="0"/>
          </a:p>
          <a:p>
            <a:r>
              <a:rPr lang="zh-CN" altLang="en-US" smtClean="0"/>
              <a:t>搜索引擎、新媒体和人际网络</a:t>
            </a:r>
            <a:endParaRPr lang="en-US" altLang="zh-CN" smtClean="0"/>
          </a:p>
          <a:p>
            <a:r>
              <a:rPr lang="zh-CN" altLang="en-US" smtClean="0"/>
              <a:t>拼图巴基斯坦</a:t>
            </a:r>
            <a:endParaRPr lang="en-US" altLang="zh-CN" smtClean="0"/>
          </a:p>
          <a:p>
            <a:r>
              <a:rPr lang="en-US" altLang="zh-CN" smtClean="0"/>
              <a:t>Q&amp;A</a:t>
            </a:r>
            <a:endParaRPr lang="zh-CN" altLang="en-US" smtClean="0"/>
          </a:p>
        </p:txBody>
      </p:sp>
      <p:sp>
        <p:nvSpPr>
          <p:cNvPr id="82947"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91A2CA13-C4E3-4884-A0BC-3A30E0C167D3}"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82948"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82949"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652EBABD-B9B3-4371-85EE-343358B730BE}" type="slidenum">
              <a:rPr lang="en-US" altLang="zh-CN" smtClean="0">
                <a:latin typeface="Arial" charset="0"/>
                <a:ea typeface="宋体" charset="-122"/>
              </a:rPr>
              <a:pPr/>
              <a:t>53</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a:xfrm>
            <a:off x="900113" y="0"/>
            <a:ext cx="8075612" cy="1143000"/>
          </a:xfrm>
        </p:spPr>
        <p:txBody>
          <a:bodyPr/>
          <a:lstStyle/>
          <a:p>
            <a:r>
              <a:rPr lang="en-US" altLang="zh-CN" smtClean="0">
                <a:solidFill>
                  <a:schemeClr val="tx1"/>
                </a:solidFill>
              </a:rPr>
              <a:t>“</a:t>
            </a:r>
            <a:r>
              <a:rPr lang="zh-CN" altLang="en-US" smtClean="0">
                <a:solidFill>
                  <a:schemeClr val="tx1"/>
                </a:solidFill>
              </a:rPr>
              <a:t>一带一路”可能涉及的资料种类</a:t>
            </a:r>
          </a:p>
        </p:txBody>
      </p:sp>
      <p:sp>
        <p:nvSpPr>
          <p:cNvPr id="83970" name="内容占位符 2"/>
          <p:cNvSpPr>
            <a:spLocks noGrp="1"/>
          </p:cNvSpPr>
          <p:nvPr>
            <p:ph idx="1"/>
          </p:nvPr>
        </p:nvSpPr>
        <p:spPr>
          <a:xfrm>
            <a:off x="914400" y="1484313"/>
            <a:ext cx="7772400" cy="4824412"/>
          </a:xfrm>
        </p:spPr>
        <p:txBody>
          <a:bodyPr/>
          <a:lstStyle/>
          <a:p>
            <a:r>
              <a:rPr lang="zh-CN" altLang="en-US" smtClean="0"/>
              <a:t>语种分</a:t>
            </a:r>
            <a:endParaRPr lang="en-US" altLang="zh-CN" smtClean="0"/>
          </a:p>
          <a:p>
            <a:pPr lvl="1"/>
            <a:r>
              <a:rPr lang="zh-CN" altLang="en-US" smtClean="0"/>
              <a:t>中文</a:t>
            </a:r>
            <a:endParaRPr lang="en-US" altLang="zh-CN" smtClean="0"/>
          </a:p>
          <a:p>
            <a:pPr lvl="1"/>
            <a:r>
              <a:rPr lang="zh-CN" altLang="en-US" smtClean="0"/>
              <a:t>英文</a:t>
            </a:r>
          </a:p>
          <a:p>
            <a:pPr lvl="1"/>
            <a:r>
              <a:rPr lang="zh-CN" altLang="en-US" smtClean="0"/>
              <a:t>其他</a:t>
            </a:r>
            <a:endParaRPr lang="en-US" altLang="zh-CN" smtClean="0"/>
          </a:p>
          <a:p>
            <a:r>
              <a:rPr lang="zh-CN" altLang="en-US" smtClean="0"/>
              <a:t>来源分</a:t>
            </a:r>
            <a:endParaRPr lang="en-US" altLang="zh-CN" smtClean="0"/>
          </a:p>
          <a:p>
            <a:pPr lvl="1"/>
            <a:r>
              <a:rPr lang="zh-CN" altLang="en-US" smtClean="0"/>
              <a:t>百科</a:t>
            </a:r>
            <a:endParaRPr lang="en-US" altLang="zh-CN" smtClean="0"/>
          </a:p>
          <a:p>
            <a:pPr lvl="1"/>
            <a:r>
              <a:rPr lang="zh-CN" altLang="en-US" smtClean="0"/>
              <a:t>机构网站</a:t>
            </a:r>
            <a:endParaRPr lang="en-US" altLang="zh-CN" smtClean="0"/>
          </a:p>
          <a:p>
            <a:pPr lvl="1"/>
            <a:r>
              <a:rPr lang="zh-CN" altLang="en-US" smtClean="0"/>
              <a:t>数据库</a:t>
            </a:r>
            <a:endParaRPr lang="en-US" altLang="zh-CN" smtClean="0"/>
          </a:p>
        </p:txBody>
      </p:sp>
      <p:sp>
        <p:nvSpPr>
          <p:cNvPr id="83971"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98267FEB-B11D-4379-95F0-0B5316F4643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83972"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83973"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7F496CB6-767E-4C29-BA10-6DC10FB1947A}" type="slidenum">
              <a:rPr lang="en-US" altLang="zh-CN" smtClean="0">
                <a:latin typeface="Arial" charset="0"/>
                <a:ea typeface="宋体" charset="-122"/>
              </a:rPr>
              <a:pPr/>
              <a:t>54</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
          <p:cNvSpPr>
            <a:spLocks noGrp="1"/>
          </p:cNvSpPr>
          <p:nvPr>
            <p:ph type="title"/>
          </p:nvPr>
        </p:nvSpPr>
        <p:spPr/>
        <p:txBody>
          <a:bodyPr/>
          <a:lstStyle/>
          <a:p>
            <a:r>
              <a:rPr lang="zh-CN" altLang="en-US" smtClean="0"/>
              <a:t>中文资料源</a:t>
            </a:r>
          </a:p>
        </p:txBody>
      </p:sp>
      <p:sp>
        <p:nvSpPr>
          <p:cNvPr id="84994" name="内容占位符 2"/>
          <p:cNvSpPr>
            <a:spLocks noGrp="1"/>
          </p:cNvSpPr>
          <p:nvPr>
            <p:ph idx="1"/>
          </p:nvPr>
        </p:nvSpPr>
        <p:spPr>
          <a:xfrm>
            <a:off x="914400" y="1484313"/>
            <a:ext cx="7772400" cy="4646612"/>
          </a:xfrm>
        </p:spPr>
        <p:txBody>
          <a:bodyPr/>
          <a:lstStyle/>
          <a:p>
            <a:r>
              <a:rPr lang="zh-CN" altLang="en-US" smtClean="0"/>
              <a:t>维基中文、百度百科</a:t>
            </a:r>
            <a:endParaRPr lang="en-US" altLang="zh-CN" smtClean="0"/>
          </a:p>
          <a:p>
            <a:r>
              <a:rPr lang="zh-CN" altLang="en-US" smtClean="0"/>
              <a:t>机构网站</a:t>
            </a:r>
            <a:endParaRPr lang="en-US" altLang="zh-CN" smtClean="0"/>
          </a:p>
          <a:p>
            <a:pPr lvl="1"/>
            <a:r>
              <a:rPr lang="zh-CN" altLang="en-US" smtClean="0"/>
              <a:t>商务部</a:t>
            </a:r>
            <a:endParaRPr lang="en-US" altLang="zh-CN" smtClean="0"/>
          </a:p>
          <a:p>
            <a:pPr lvl="1"/>
            <a:r>
              <a:rPr lang="zh-CN" altLang="en-US" smtClean="0"/>
              <a:t>香港贸发局</a:t>
            </a:r>
            <a:endParaRPr lang="en-US" altLang="zh-CN" smtClean="0"/>
          </a:p>
          <a:p>
            <a:pPr lvl="1"/>
            <a:r>
              <a:rPr lang="zh-CN" altLang="en-US" smtClean="0"/>
              <a:t>台湾经贸资讯网</a:t>
            </a:r>
            <a:endParaRPr lang="en-US" altLang="zh-CN" smtClean="0"/>
          </a:p>
          <a:p>
            <a:r>
              <a:rPr lang="zh-CN" altLang="en-US" smtClean="0"/>
              <a:t>数据库</a:t>
            </a:r>
            <a:endParaRPr lang="en-US" altLang="zh-CN" smtClean="0"/>
          </a:p>
          <a:p>
            <a:pPr lvl="1"/>
            <a:r>
              <a:rPr lang="zh-CN" altLang="en-US" smtClean="0"/>
              <a:t>中国资讯行</a:t>
            </a:r>
            <a:endParaRPr lang="en-US" altLang="zh-CN" smtClean="0"/>
          </a:p>
          <a:p>
            <a:pPr lvl="1"/>
            <a:r>
              <a:rPr lang="zh-CN" altLang="en-US" smtClean="0"/>
              <a:t>中国知网、维普、万方（期刊文</a:t>
            </a:r>
            <a:r>
              <a:rPr lang="en-US" altLang="zh-CN" smtClean="0"/>
              <a:t>+</a:t>
            </a:r>
            <a:r>
              <a:rPr lang="zh-CN" altLang="en-US" smtClean="0"/>
              <a:t>论文）</a:t>
            </a:r>
            <a:endParaRPr lang="en-US" altLang="zh-CN" smtClean="0"/>
          </a:p>
          <a:p>
            <a:pPr lvl="1"/>
            <a:r>
              <a:rPr lang="zh-CN" altLang="en-US" smtClean="0"/>
              <a:t>读秀</a:t>
            </a:r>
          </a:p>
        </p:txBody>
      </p:sp>
      <p:sp>
        <p:nvSpPr>
          <p:cNvPr id="84995"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4036CAF3-F2FA-44E4-8946-EC4C6CA629C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84996"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3482D08C-2EA4-4846-AEB8-6C4238E02C61}" type="slidenum">
              <a:rPr lang="en-US" altLang="zh-CN" smtClean="0">
                <a:latin typeface="Arial" charset="0"/>
                <a:ea typeface="宋体" charset="-122"/>
              </a:rPr>
              <a:pPr/>
              <a:t>55</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日期占位符 1"/>
          <p:cNvSpPr txBox="1">
            <a:spLocks noGrp="1" noChangeArrowheads="1"/>
          </p:cNvSpPr>
          <p:nvPr/>
        </p:nvSpPr>
        <p:spPr bwMode="auto">
          <a:xfrm>
            <a:off x="914400" y="6251575"/>
            <a:ext cx="1981200" cy="457200"/>
          </a:xfrm>
          <a:prstGeom prst="rect">
            <a:avLst/>
          </a:prstGeom>
          <a:noFill/>
          <a:ln w="9525">
            <a:noFill/>
            <a:miter lim="800000"/>
            <a:headEnd/>
            <a:tailEnd/>
          </a:ln>
        </p:spPr>
        <p:txBody>
          <a:bodyPr/>
          <a:lstStyle/>
          <a:p>
            <a:pPr algn="r"/>
            <a:endParaRPr lang="zh-CN" altLang="en-US" sz="1200"/>
          </a:p>
          <a:p>
            <a:pPr algn="r"/>
            <a:fld id="{3C416C2B-878E-483B-8F14-5FE2518CFE23}" type="datetime1">
              <a:rPr lang="zh-CN" altLang="en-US" sz="1200"/>
              <a:pPr algn="r"/>
              <a:t>2016/9/11</a:t>
            </a:fld>
            <a:endParaRPr lang="en-US" altLang="zh-CN" sz="1200"/>
          </a:p>
        </p:txBody>
      </p:sp>
      <p:sp>
        <p:nvSpPr>
          <p:cNvPr id="86018" name="灯片编号占位符 3"/>
          <p:cNvSpPr txBox="1">
            <a:spLocks noGrp="1" noChangeArrowheads="1"/>
          </p:cNvSpPr>
          <p:nvPr/>
        </p:nvSpPr>
        <p:spPr bwMode="auto">
          <a:xfrm>
            <a:off x="6781800" y="6248400"/>
            <a:ext cx="1905000" cy="457200"/>
          </a:xfrm>
          <a:prstGeom prst="rect">
            <a:avLst/>
          </a:prstGeom>
          <a:noFill/>
          <a:ln w="9525">
            <a:noFill/>
            <a:miter lim="800000"/>
            <a:headEnd/>
            <a:tailEnd/>
          </a:ln>
        </p:spPr>
        <p:txBody>
          <a:bodyPr/>
          <a:lstStyle/>
          <a:p>
            <a:pPr algn="r"/>
            <a:endParaRPr lang="zh-CN" altLang="en-US" sz="1000"/>
          </a:p>
          <a:p>
            <a:pPr algn="r"/>
            <a:fld id="{C8FA4805-F43D-4C14-BB9F-9B44C314484E}" type="slidenum">
              <a:rPr lang="zh-CN" altLang="en-US" sz="1000"/>
              <a:pPr algn="r"/>
              <a:t>56</a:t>
            </a:fld>
            <a:endParaRPr lang="en-US" altLang="zh-CN" sz="1000"/>
          </a:p>
        </p:txBody>
      </p:sp>
      <p:sp>
        <p:nvSpPr>
          <p:cNvPr id="86019" name="Rectangle 2"/>
          <p:cNvSpPr>
            <a:spLocks noGrp="1" noChangeArrowheads="1"/>
          </p:cNvSpPr>
          <p:nvPr>
            <p:ph type="title" idx="4294967295"/>
          </p:nvPr>
        </p:nvSpPr>
        <p:spPr>
          <a:xfrm>
            <a:off x="900113" y="0"/>
            <a:ext cx="8243887" cy="1143000"/>
          </a:xfrm>
        </p:spPr>
        <p:txBody>
          <a:bodyPr/>
          <a:lstStyle/>
          <a:p>
            <a:pPr eaLnBrk="1" hangingPunct="1"/>
            <a:r>
              <a:rPr lang="zh-CN" altLang="en-US" sz="3200" smtClean="0"/>
              <a:t>商务部</a:t>
            </a:r>
            <a:r>
              <a:rPr lang="en-US" altLang="zh-CN" sz="3200" smtClean="0">
                <a:latin typeface="Arial" charset="0"/>
              </a:rPr>
              <a:t>(</a:t>
            </a:r>
            <a:r>
              <a:rPr lang="en-US" altLang="zh-CN" sz="3200" smtClean="0">
                <a:latin typeface="Arial" charset="0"/>
                <a:hlinkClick r:id="rId2"/>
              </a:rPr>
              <a:t>http://www.mofcom.gov.cn/</a:t>
            </a:r>
            <a:r>
              <a:rPr lang="en-US" altLang="zh-CN" sz="3200" smtClean="0">
                <a:latin typeface="Arial" charset="0"/>
              </a:rPr>
              <a:t> )</a:t>
            </a:r>
          </a:p>
        </p:txBody>
      </p:sp>
      <p:sp>
        <p:nvSpPr>
          <p:cNvPr id="86020" name="Rectangle 3"/>
          <p:cNvSpPr>
            <a:spLocks noGrp="1" noChangeArrowheads="1"/>
          </p:cNvSpPr>
          <p:nvPr>
            <p:ph type="body" idx="4294967295"/>
          </p:nvPr>
        </p:nvSpPr>
        <p:spPr/>
        <p:txBody>
          <a:bodyPr/>
          <a:lstStyle/>
          <a:p>
            <a:pPr eaLnBrk="1" hangingPunct="1"/>
            <a:endParaRPr lang="zh-CN" altLang="zh-CN" smtClean="0"/>
          </a:p>
        </p:txBody>
      </p:sp>
      <p:pic>
        <p:nvPicPr>
          <p:cNvPr id="86021" name="图片 6" descr="商务部网站首页.jpg"/>
          <p:cNvPicPr>
            <a:picLocks noChangeAspect="1"/>
          </p:cNvPicPr>
          <p:nvPr/>
        </p:nvPicPr>
        <p:blipFill>
          <a:blip r:embed="rId3"/>
          <a:srcRect/>
          <a:stretch>
            <a:fillRect/>
          </a:stretch>
        </p:blipFill>
        <p:spPr bwMode="auto">
          <a:xfrm>
            <a:off x="0" y="1052513"/>
            <a:ext cx="9144000" cy="5805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4"/>
          <p:cNvSpPr>
            <a:spLocks noGrp="1"/>
          </p:cNvSpPr>
          <p:nvPr>
            <p:ph type="title"/>
          </p:nvPr>
        </p:nvSpPr>
        <p:spPr>
          <a:xfrm>
            <a:off x="2268538" y="90488"/>
            <a:ext cx="6875462" cy="1190625"/>
          </a:xfrm>
        </p:spPr>
        <p:txBody>
          <a:bodyPr/>
          <a:lstStyle/>
          <a:p>
            <a:r>
              <a:rPr lang="zh-CN" altLang="en-US" smtClean="0"/>
              <a:t>读秀</a:t>
            </a:r>
            <a:r>
              <a:rPr lang="en-US" altLang="zh-CN" smtClean="0"/>
              <a:t>(</a:t>
            </a:r>
            <a:r>
              <a:rPr lang="en-US" altLang="zh-CN" b="0" smtClean="0">
                <a:hlinkClick r:id="rId2"/>
              </a:rPr>
              <a:t>http://</a:t>
            </a:r>
            <a:r>
              <a:rPr lang="en-US" altLang="zh-CN" b="0" u="sng" smtClean="0">
                <a:hlinkClick r:id="rId2"/>
              </a:rPr>
              <a:t>www.duxiu.com</a:t>
            </a:r>
            <a:r>
              <a:rPr lang="en-US" altLang="zh-CN" b="0" u="sng" smtClean="0"/>
              <a:t> </a:t>
            </a:r>
            <a:r>
              <a:rPr lang="en-US" altLang="zh-CN" b="0" smtClean="0"/>
              <a:t> </a:t>
            </a:r>
            <a:r>
              <a:rPr lang="en-US" altLang="zh-CN" smtClean="0"/>
              <a:t>)</a:t>
            </a:r>
            <a:endParaRPr lang="zh-CN" altLang="en-US" smtClean="0"/>
          </a:p>
        </p:txBody>
      </p:sp>
      <p:sp>
        <p:nvSpPr>
          <p:cNvPr id="87042" name="日期占位符 1"/>
          <p:cNvSpPr>
            <a:spLocks noGrp="1"/>
          </p:cNvSpPr>
          <p:nvPr>
            <p:ph type="dt" sz="quarter" idx="10"/>
          </p:nvPr>
        </p:nvSpPr>
        <p:spPr>
          <a:noFill/>
        </p:spPr>
        <p:txBody>
          <a:bodyPr/>
          <a:lstStyle/>
          <a:p>
            <a:endParaRPr lang="en-US" altLang="zh-CN" smtClean="0">
              <a:latin typeface="Arial" charset="0"/>
              <a:ea typeface="宋体" charset="-122"/>
            </a:endParaRPr>
          </a:p>
          <a:p>
            <a:fld id="{3ED8F132-C88D-4615-BF6C-EF4FD14EA219}"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87043"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87044" name="灯片编号占位符 3"/>
          <p:cNvSpPr>
            <a:spLocks noGrp="1"/>
          </p:cNvSpPr>
          <p:nvPr>
            <p:ph type="sldNum" sz="quarter" idx="12"/>
          </p:nvPr>
        </p:nvSpPr>
        <p:spPr>
          <a:noFill/>
        </p:spPr>
        <p:txBody>
          <a:bodyPr/>
          <a:lstStyle/>
          <a:p>
            <a:endParaRPr lang="en-US" altLang="zh-CN" smtClean="0">
              <a:latin typeface="Arial" charset="0"/>
              <a:ea typeface="宋体" charset="-122"/>
            </a:endParaRPr>
          </a:p>
          <a:p>
            <a:fld id="{48BF081F-7FD2-4E40-BFAF-FF5DE13C0AB7}" type="slidenum">
              <a:rPr lang="en-US" altLang="zh-CN" smtClean="0">
                <a:latin typeface="Arial" charset="0"/>
                <a:ea typeface="宋体" charset="-122"/>
              </a:rPr>
              <a:pPr/>
              <a:t>57</a:t>
            </a:fld>
            <a:endParaRPr lang="en-US" altLang="zh-CN" smtClean="0">
              <a:latin typeface="Arial" charset="0"/>
              <a:ea typeface="宋体" charset="-122"/>
            </a:endParaRPr>
          </a:p>
        </p:txBody>
      </p:sp>
      <p:pic>
        <p:nvPicPr>
          <p:cNvPr id="87045" name="Picture 2" descr="读秀"/>
          <p:cNvPicPr>
            <a:picLocks noChangeAspect="1" noChangeArrowheads="1"/>
          </p:cNvPicPr>
          <p:nvPr/>
        </p:nvPicPr>
        <p:blipFill>
          <a:blip r:embed="rId3"/>
          <a:srcRect/>
          <a:stretch>
            <a:fillRect/>
          </a:stretch>
        </p:blipFill>
        <p:spPr bwMode="auto">
          <a:xfrm>
            <a:off x="0" y="1196975"/>
            <a:ext cx="9144000" cy="563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title"/>
          </p:nvPr>
        </p:nvSpPr>
        <p:spPr/>
        <p:txBody>
          <a:bodyPr/>
          <a:lstStyle/>
          <a:p>
            <a:r>
              <a:rPr lang="zh-CN" altLang="en-US" smtClean="0"/>
              <a:t>英文资料源</a:t>
            </a:r>
          </a:p>
        </p:txBody>
      </p:sp>
      <p:sp>
        <p:nvSpPr>
          <p:cNvPr id="88066" name="内容占位符 2"/>
          <p:cNvSpPr>
            <a:spLocks noGrp="1"/>
          </p:cNvSpPr>
          <p:nvPr>
            <p:ph idx="1"/>
          </p:nvPr>
        </p:nvSpPr>
        <p:spPr>
          <a:xfrm>
            <a:off x="914400" y="1341438"/>
            <a:ext cx="7772400" cy="4789487"/>
          </a:xfrm>
        </p:spPr>
        <p:txBody>
          <a:bodyPr/>
          <a:lstStyle/>
          <a:p>
            <a:r>
              <a:rPr lang="zh-CN" altLang="en-US" smtClean="0"/>
              <a:t>维基百科</a:t>
            </a:r>
            <a:endParaRPr lang="en-US" altLang="zh-CN" smtClean="0"/>
          </a:p>
          <a:p>
            <a:r>
              <a:rPr lang="zh-CN" altLang="en-US" smtClean="0"/>
              <a:t>机构网站</a:t>
            </a:r>
            <a:endParaRPr lang="en-US" altLang="zh-CN" smtClean="0"/>
          </a:p>
          <a:p>
            <a:pPr lvl="1"/>
            <a:r>
              <a:rPr lang="zh-CN" altLang="en-US" smtClean="0"/>
              <a:t>联合国贸发大会</a:t>
            </a:r>
            <a:endParaRPr lang="en-US" altLang="zh-CN" smtClean="0"/>
          </a:p>
          <a:p>
            <a:pPr lvl="1"/>
            <a:r>
              <a:rPr lang="zh-CN" altLang="en-US" smtClean="0"/>
              <a:t>世界银行</a:t>
            </a:r>
            <a:endParaRPr lang="en-US" altLang="zh-CN" smtClean="0"/>
          </a:p>
          <a:p>
            <a:pPr lvl="1"/>
            <a:r>
              <a:rPr lang="zh-CN" altLang="en-US" smtClean="0"/>
              <a:t>国际贸易署</a:t>
            </a:r>
            <a:r>
              <a:rPr lang="en-US" altLang="zh-CN" smtClean="0"/>
              <a:t>(ITA)</a:t>
            </a:r>
          </a:p>
          <a:p>
            <a:pPr lvl="1"/>
            <a:r>
              <a:rPr lang="zh-CN" altLang="en-US" smtClean="0"/>
              <a:t>（美国）政府出口网</a:t>
            </a:r>
            <a:r>
              <a:rPr lang="en-US" altLang="zh-CN" smtClean="0"/>
              <a:t>(export.gov )</a:t>
            </a:r>
          </a:p>
          <a:p>
            <a:r>
              <a:rPr lang="zh-CN" altLang="en-US" smtClean="0"/>
              <a:t>数据库</a:t>
            </a:r>
            <a:endParaRPr lang="en-US" altLang="zh-CN" smtClean="0"/>
          </a:p>
          <a:p>
            <a:pPr lvl="1"/>
            <a:r>
              <a:rPr lang="zh-CN" altLang="en-US" smtClean="0"/>
              <a:t>全球新兴市场商业资讯提供商</a:t>
            </a:r>
            <a:r>
              <a:rPr lang="en-US" altLang="zh-CN" smtClean="0"/>
              <a:t>EMIS</a:t>
            </a:r>
          </a:p>
          <a:p>
            <a:pPr lvl="1"/>
            <a:r>
              <a:rPr lang="en-US" altLang="zh-CN" smtClean="0"/>
              <a:t>Factiva</a:t>
            </a:r>
            <a:endParaRPr lang="zh-CN" altLang="en-US" smtClean="0"/>
          </a:p>
        </p:txBody>
      </p:sp>
      <p:sp>
        <p:nvSpPr>
          <p:cNvPr id="88067"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AECBF948-A3E7-4941-96D7-B012B4D4482B}"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88068"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EB5D026D-ED23-41B7-8F8F-29DB45F49FE4}" type="slidenum">
              <a:rPr lang="en-US" altLang="zh-CN" smtClean="0">
                <a:latin typeface="Arial" charset="0"/>
                <a:ea typeface="宋体" charset="-122"/>
              </a:rPr>
              <a:pPr/>
              <a:t>58</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1"/>
          <p:cNvSpPr>
            <a:spLocks noGrp="1"/>
          </p:cNvSpPr>
          <p:nvPr>
            <p:ph type="title"/>
          </p:nvPr>
        </p:nvSpPr>
        <p:spPr/>
        <p:txBody>
          <a:bodyPr/>
          <a:lstStyle/>
          <a:p>
            <a:r>
              <a:rPr lang="zh-CN" altLang="en-US" smtClean="0"/>
              <a:t>维基百科</a:t>
            </a:r>
          </a:p>
        </p:txBody>
      </p:sp>
      <p:sp>
        <p:nvSpPr>
          <p:cNvPr id="89090" name="内容占位符 2"/>
          <p:cNvSpPr>
            <a:spLocks noGrp="1"/>
          </p:cNvSpPr>
          <p:nvPr>
            <p:ph idx="1"/>
          </p:nvPr>
        </p:nvSpPr>
        <p:spPr/>
        <p:txBody>
          <a:bodyPr/>
          <a:lstStyle/>
          <a:p>
            <a:endParaRPr lang="zh-CN" altLang="en-US" smtClean="0"/>
          </a:p>
        </p:txBody>
      </p:sp>
      <p:sp>
        <p:nvSpPr>
          <p:cNvPr id="89091"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B5ECF963-DE9F-4038-AA4C-E7A5655A5B46}"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89092"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89093"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76AB324F-F5BF-4F53-80E6-5AA675C5A855}" type="slidenum">
              <a:rPr lang="en-US" altLang="zh-CN" smtClean="0">
                <a:latin typeface="Arial" charset="0"/>
                <a:ea typeface="宋体" charset="-122"/>
              </a:rPr>
              <a:pPr/>
              <a:t>59</a:t>
            </a:fld>
            <a:endParaRPr lang="en-US" altLang="zh-CN" smtClean="0">
              <a:latin typeface="Arial" charset="0"/>
              <a:ea typeface="宋体" charset="-122"/>
            </a:endParaRPr>
          </a:p>
        </p:txBody>
      </p:sp>
      <p:pic>
        <p:nvPicPr>
          <p:cNvPr id="89094" name="Picture 2" descr="http://a3.att.hudong.com/25/80/01300000332400123736801368313.jpg"/>
          <p:cNvPicPr>
            <a:picLocks noChangeAspect="1" noChangeArrowheads="1"/>
          </p:cNvPicPr>
          <p:nvPr/>
        </p:nvPicPr>
        <p:blipFill>
          <a:blip r:embed="rId2"/>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日期占位符 3"/>
          <p:cNvSpPr>
            <a:spLocks noGrp="1"/>
          </p:cNvSpPr>
          <p:nvPr>
            <p:ph type="dt" sz="quarter" idx="10"/>
          </p:nvPr>
        </p:nvSpPr>
        <p:spPr>
          <a:noFill/>
        </p:spPr>
        <p:txBody>
          <a:bodyPr/>
          <a:lstStyle/>
          <a:p>
            <a:fld id="{BE47F709-CF4F-47F9-B339-D895797E4D81}"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22530"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2531" name="灯片编号占位符 5"/>
          <p:cNvSpPr>
            <a:spLocks noGrp="1"/>
          </p:cNvSpPr>
          <p:nvPr>
            <p:ph type="sldNum" sz="quarter" idx="12"/>
          </p:nvPr>
        </p:nvSpPr>
        <p:spPr>
          <a:noFill/>
        </p:spPr>
        <p:txBody>
          <a:bodyPr/>
          <a:lstStyle/>
          <a:p>
            <a:fld id="{C46E045B-A3BD-47F5-B81C-0EF24C4CC07C}" type="slidenum">
              <a:rPr lang="en-US" altLang="zh-CN" smtClean="0">
                <a:latin typeface="Arial" charset="0"/>
                <a:ea typeface="宋体" charset="-122"/>
              </a:rPr>
              <a:pPr/>
              <a:t>6</a:t>
            </a:fld>
            <a:endParaRPr lang="en-US" altLang="zh-CN" smtClean="0">
              <a:latin typeface="Arial" charset="0"/>
              <a:ea typeface="宋体" charset="-122"/>
            </a:endParaRPr>
          </a:p>
        </p:txBody>
      </p:sp>
      <p:sp>
        <p:nvSpPr>
          <p:cNvPr id="22532" name="Rectangle 2"/>
          <p:cNvSpPr>
            <a:spLocks noGrp="1" noChangeArrowheads="1"/>
          </p:cNvSpPr>
          <p:nvPr>
            <p:ph type="title"/>
          </p:nvPr>
        </p:nvSpPr>
        <p:spPr>
          <a:xfrm>
            <a:off x="2268538" y="90488"/>
            <a:ext cx="6875462" cy="1190625"/>
          </a:xfrm>
        </p:spPr>
        <p:txBody>
          <a:bodyPr/>
          <a:lstStyle/>
          <a:p>
            <a:pPr eaLnBrk="1" hangingPunct="1"/>
            <a:r>
              <a:rPr lang="zh-CN" altLang="en-US" smtClean="0"/>
              <a:t>各时期（竞争）情报工作的特点</a:t>
            </a:r>
          </a:p>
        </p:txBody>
      </p:sp>
      <p:sp>
        <p:nvSpPr>
          <p:cNvPr id="22533" name="Rectangle 3"/>
          <p:cNvSpPr>
            <a:spLocks noGrp="1" noChangeArrowheads="1"/>
          </p:cNvSpPr>
          <p:nvPr>
            <p:ph type="body" idx="1"/>
          </p:nvPr>
        </p:nvSpPr>
        <p:spPr/>
        <p:txBody>
          <a:bodyPr/>
          <a:lstStyle/>
          <a:p>
            <a:pPr eaLnBrk="1" hangingPunct="1"/>
            <a:r>
              <a:rPr lang="zh-CN" altLang="en-US" smtClean="0"/>
              <a:t>改革开放前，科技情报为突破封锁出力</a:t>
            </a:r>
          </a:p>
          <a:p>
            <a:pPr eaLnBrk="1" hangingPunct="1"/>
            <a:r>
              <a:rPr lang="zh-CN" altLang="en-US" smtClean="0"/>
              <a:t>开放前期，科技情报服务于</a:t>
            </a:r>
            <a:r>
              <a:rPr lang="zh-CN" altLang="en-US" smtClean="0">
                <a:latin typeface="华文细黑"/>
              </a:rPr>
              <a:t>“</a:t>
            </a:r>
            <a:r>
              <a:rPr lang="zh-CN" altLang="en-US" smtClean="0"/>
              <a:t>引进、消化、吸收</a:t>
            </a:r>
            <a:r>
              <a:rPr lang="zh-CN" altLang="en-US" smtClean="0">
                <a:latin typeface="华文细黑"/>
              </a:rPr>
              <a:t>”</a:t>
            </a:r>
            <a:endParaRPr lang="zh-CN" altLang="en-US" smtClean="0"/>
          </a:p>
          <a:p>
            <a:pPr eaLnBrk="1" hangingPunct="1"/>
            <a:r>
              <a:rPr lang="zh-CN" altLang="en-US" smtClean="0">
                <a:latin typeface="华文细黑"/>
              </a:rPr>
              <a:t>“</a:t>
            </a:r>
            <a:r>
              <a:rPr lang="zh-CN" altLang="en-US" smtClean="0"/>
              <a:t>技术换市场</a:t>
            </a:r>
            <a:r>
              <a:rPr lang="zh-CN" altLang="en-US" smtClean="0">
                <a:latin typeface="华文细黑"/>
              </a:rPr>
              <a:t>”</a:t>
            </a:r>
            <a:r>
              <a:rPr lang="zh-CN" altLang="en-US" smtClean="0"/>
              <a:t>战略使科技情报边缘化，市场情报异军突起</a:t>
            </a:r>
          </a:p>
          <a:p>
            <a:pPr eaLnBrk="1" hangingPunct="1"/>
            <a:r>
              <a:rPr lang="zh-CN" altLang="en-US" smtClean="0"/>
              <a:t>建设</a:t>
            </a:r>
            <a:r>
              <a:rPr lang="zh-CN" altLang="en-US" smtClean="0">
                <a:latin typeface="华文细黑"/>
              </a:rPr>
              <a:t>“</a:t>
            </a:r>
            <a:r>
              <a:rPr lang="zh-CN" altLang="en-US" smtClean="0"/>
              <a:t>创新型国家</a:t>
            </a:r>
            <a:r>
              <a:rPr lang="zh-CN" altLang="en-US" smtClean="0">
                <a:latin typeface="华文细黑"/>
              </a:rPr>
              <a:t>”</a:t>
            </a:r>
            <a:r>
              <a:rPr lang="zh-CN" altLang="en-US" smtClean="0"/>
              <a:t>呼唤</a:t>
            </a:r>
            <a:r>
              <a:rPr lang="en-US" altLang="zh-CN" smtClean="0"/>
              <a:t>2.0</a:t>
            </a:r>
            <a:r>
              <a:rPr lang="zh-CN" altLang="en-US" smtClean="0"/>
              <a:t>版的情报（创新情报</a:t>
            </a:r>
            <a:r>
              <a:rPr lang="en-US" altLang="zh-CN" smtClean="0"/>
              <a:t>VS</a:t>
            </a:r>
            <a:r>
              <a:rPr lang="zh-CN" altLang="en-US" smtClean="0"/>
              <a:t>情报创新）</a:t>
            </a:r>
            <a:endParaRPr lang="en-US" altLang="zh-CN" smtClean="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1"/>
          <p:cNvSpPr>
            <a:spLocks noGrp="1"/>
          </p:cNvSpPr>
          <p:nvPr>
            <p:ph type="title"/>
          </p:nvPr>
        </p:nvSpPr>
        <p:spPr>
          <a:xfrm>
            <a:off x="323850" y="277813"/>
            <a:ext cx="8820150" cy="1143000"/>
          </a:xfrm>
        </p:spPr>
        <p:txBody>
          <a:bodyPr/>
          <a:lstStyle/>
          <a:p>
            <a:pPr>
              <a:defRPr/>
            </a:pPr>
            <a:r>
              <a:rPr lang="en-US" altLang="zh-CN" dirty="0" smtClean="0">
                <a:latin typeface="+mn-lt"/>
                <a:cs typeface="+mj-cs"/>
              </a:rPr>
              <a:t>ITA (</a:t>
            </a:r>
            <a:r>
              <a:rPr lang="en-US" altLang="zh-CN" dirty="0" smtClean="0">
                <a:latin typeface="+mn-lt"/>
                <a:cs typeface="+mj-cs"/>
                <a:hlinkClick r:id="rId2"/>
              </a:rPr>
              <a:t>http://www.trade.gov/</a:t>
            </a:r>
            <a:r>
              <a:rPr lang="en-US" altLang="zh-CN" dirty="0" smtClean="0">
                <a:latin typeface="+mn-lt"/>
                <a:cs typeface="+mj-cs"/>
              </a:rPr>
              <a:t>)</a:t>
            </a:r>
            <a:endParaRPr lang="zh-CN" altLang="en-US" dirty="0" smtClean="0">
              <a:latin typeface="+mn-lt"/>
              <a:cs typeface="+mj-cs"/>
            </a:endParaRPr>
          </a:p>
        </p:txBody>
      </p:sp>
      <p:pic>
        <p:nvPicPr>
          <p:cNvPr id="90114" name="内容占位符 3" descr="ITA home page.jpg"/>
          <p:cNvPicPr>
            <a:picLocks noGrp="1" noChangeAspect="1"/>
          </p:cNvPicPr>
          <p:nvPr>
            <p:ph idx="1"/>
          </p:nvPr>
        </p:nvPicPr>
        <p:blipFill>
          <a:blip r:embed="rId3"/>
          <a:srcRect/>
          <a:stretch>
            <a:fillRect/>
          </a:stretch>
        </p:blipFill>
        <p:spPr>
          <a:xfrm>
            <a:off x="0" y="1357313"/>
            <a:ext cx="9144000" cy="5500687"/>
          </a:xfrm>
        </p:spPr>
      </p:pic>
      <p:sp>
        <p:nvSpPr>
          <p:cNvPr id="5" name="椭圆 4"/>
          <p:cNvSpPr/>
          <p:nvPr/>
        </p:nvSpPr>
        <p:spPr>
          <a:xfrm>
            <a:off x="4000500" y="2286000"/>
            <a:ext cx="1357313" cy="5715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dirty="0" smtClean="0">
                <a:latin typeface="+mn-lt"/>
                <a:cs typeface="+mj-cs"/>
              </a:rPr>
              <a:t>ITA</a:t>
            </a:r>
            <a:r>
              <a:rPr lang="zh-CN" altLang="en-US" dirty="0" smtClean="0">
                <a:cs typeface="+mj-cs"/>
              </a:rPr>
              <a:t>中的数据与分析</a:t>
            </a:r>
            <a:endParaRPr lang="zh-CN" altLang="en-US" dirty="0">
              <a:cs typeface="+mj-cs"/>
            </a:endParaRPr>
          </a:p>
        </p:txBody>
      </p:sp>
      <p:sp>
        <p:nvSpPr>
          <p:cNvPr id="91138"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27AD8F43-977A-4540-A4EA-8914E6DD34C6}"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91139"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91140"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428A90B6-531F-482D-8D9E-D3435A736669}" type="slidenum">
              <a:rPr lang="en-US" altLang="zh-CN" smtClean="0">
                <a:latin typeface="Arial" charset="0"/>
                <a:ea typeface="宋体" charset="-122"/>
              </a:rPr>
              <a:pPr/>
              <a:t>61</a:t>
            </a:fld>
            <a:endParaRPr lang="en-US" altLang="zh-CN" smtClean="0">
              <a:latin typeface="Arial" charset="0"/>
              <a:ea typeface="宋体" charset="-122"/>
            </a:endParaRPr>
          </a:p>
        </p:txBody>
      </p:sp>
      <p:pic>
        <p:nvPicPr>
          <p:cNvPr id="91141" name="内容占位符 6" descr="ITA网站中的数据及其分析.jpg"/>
          <p:cNvPicPr>
            <a:picLocks noGrp="1" noChangeAspect="1"/>
          </p:cNvPicPr>
          <p:nvPr>
            <p:ph idx="1"/>
          </p:nvPr>
        </p:nvPicPr>
        <p:blipFill>
          <a:blip r:embed="rId2"/>
          <a:srcRect/>
          <a:stretch>
            <a:fillRect/>
          </a:stretch>
        </p:blipFill>
        <p:spPr>
          <a:xfrm>
            <a:off x="0" y="1196975"/>
            <a:ext cx="9144000" cy="5661025"/>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p:cNvSpPr>
          <p:nvPr>
            <p:ph type="title"/>
          </p:nvPr>
        </p:nvSpPr>
        <p:spPr/>
        <p:txBody>
          <a:bodyPr/>
          <a:lstStyle/>
          <a:p>
            <a:pPr>
              <a:defRPr/>
            </a:pPr>
            <a:r>
              <a:rPr lang="en-US" altLang="zh-CN" dirty="0" smtClean="0">
                <a:latin typeface="+mn-lt"/>
                <a:cs typeface="+mj-cs"/>
              </a:rPr>
              <a:t>Export.gov </a:t>
            </a:r>
            <a:r>
              <a:rPr lang="zh-CN" altLang="en-US" dirty="0" smtClean="0">
                <a:cs typeface="+mj-cs"/>
              </a:rPr>
              <a:t>首页</a:t>
            </a:r>
          </a:p>
        </p:txBody>
      </p:sp>
      <p:pic>
        <p:nvPicPr>
          <p:cNvPr id="92162" name="内容占位符 5" descr="Export.gov - homepage.jpg"/>
          <p:cNvPicPr>
            <a:picLocks noGrp="1" noChangeAspect="1"/>
          </p:cNvPicPr>
          <p:nvPr>
            <p:ph idx="1"/>
          </p:nvPr>
        </p:nvPicPr>
        <p:blipFill>
          <a:blip r:embed="rId2"/>
          <a:srcRect/>
          <a:stretch>
            <a:fillRect/>
          </a:stretch>
        </p:blipFill>
        <p:spPr>
          <a:xfrm>
            <a:off x="0" y="1125538"/>
            <a:ext cx="9144000" cy="5732462"/>
          </a:xfrm>
        </p:spPr>
      </p:pic>
      <p:sp>
        <p:nvSpPr>
          <p:cNvPr id="7" name="矩形 6"/>
          <p:cNvSpPr/>
          <p:nvPr/>
        </p:nvSpPr>
        <p:spPr>
          <a:xfrm>
            <a:off x="3995738" y="2205038"/>
            <a:ext cx="1439862" cy="215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p:cNvSpPr>
            <a:spLocks noGrp="1"/>
          </p:cNvSpPr>
          <p:nvPr>
            <p:ph type="title"/>
          </p:nvPr>
        </p:nvSpPr>
        <p:spPr>
          <a:xfrm>
            <a:off x="250825" y="277813"/>
            <a:ext cx="8750300" cy="1143000"/>
          </a:xfrm>
        </p:spPr>
        <p:txBody>
          <a:bodyPr/>
          <a:lstStyle/>
          <a:p>
            <a:pPr>
              <a:defRPr/>
            </a:pPr>
            <a:r>
              <a:rPr lang="en-US" altLang="zh-CN" dirty="0" smtClean="0">
                <a:latin typeface="+mn-lt"/>
                <a:cs typeface="+mj-cs"/>
              </a:rPr>
              <a:t>Export.gov </a:t>
            </a:r>
            <a:r>
              <a:rPr lang="zh-CN" altLang="en-US" dirty="0" smtClean="0">
                <a:cs typeface="+mj-cs"/>
              </a:rPr>
              <a:t>全球办公室网址</a:t>
            </a:r>
            <a:r>
              <a:rPr lang="en-US" altLang="zh-CN" dirty="0" smtClean="0">
                <a:latin typeface="+mn-lt"/>
                <a:cs typeface="+mj-cs"/>
              </a:rPr>
              <a:t>(</a:t>
            </a:r>
            <a:r>
              <a:rPr lang="en-US" altLang="zh-CN" dirty="0" smtClean="0">
                <a:latin typeface="+mn-lt"/>
                <a:cs typeface="+mj-cs"/>
                <a:hlinkClick r:id="rId2"/>
              </a:rPr>
              <a:t>http://export.gov/worldwide_us/index.asp</a:t>
            </a:r>
            <a:r>
              <a:rPr lang="en-US" altLang="zh-CN" dirty="0" smtClean="0">
                <a:latin typeface="+mn-lt"/>
                <a:cs typeface="+mj-cs"/>
              </a:rPr>
              <a:t> )</a:t>
            </a:r>
            <a:endParaRPr lang="zh-CN" altLang="en-US" dirty="0" smtClean="0">
              <a:latin typeface="+mn-lt"/>
              <a:cs typeface="+mj-cs"/>
            </a:endParaRPr>
          </a:p>
        </p:txBody>
      </p:sp>
      <p:pic>
        <p:nvPicPr>
          <p:cNvPr id="93186" name="内容占位符 3" descr="Export.gov by country.jpg"/>
          <p:cNvPicPr>
            <a:picLocks noGrp="1" noChangeAspect="1"/>
          </p:cNvPicPr>
          <p:nvPr>
            <p:ph idx="1"/>
          </p:nvPr>
        </p:nvPicPr>
        <p:blipFill>
          <a:blip r:embed="rId3"/>
          <a:srcRect/>
          <a:stretch>
            <a:fillRect/>
          </a:stretch>
        </p:blipFill>
        <p:spPr>
          <a:xfrm>
            <a:off x="0" y="1428750"/>
            <a:ext cx="9283700" cy="5429250"/>
          </a:xfr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p:cNvSpPr>
            <a:spLocks noGrp="1"/>
          </p:cNvSpPr>
          <p:nvPr>
            <p:ph type="title"/>
          </p:nvPr>
        </p:nvSpPr>
        <p:spPr/>
        <p:txBody>
          <a:bodyPr/>
          <a:lstStyle/>
          <a:p>
            <a:r>
              <a:rPr lang="zh-CN" altLang="en-US" smtClean="0"/>
              <a:t>大纲</a:t>
            </a:r>
          </a:p>
        </p:txBody>
      </p:sp>
      <p:sp>
        <p:nvSpPr>
          <p:cNvPr id="3" name="内容占位符 2"/>
          <p:cNvSpPr>
            <a:spLocks noGrp="1"/>
          </p:cNvSpPr>
          <p:nvPr>
            <p:ph idx="1"/>
          </p:nvPr>
        </p:nvSpPr>
        <p:spPr/>
        <p:txBody>
          <a:bodyPr/>
          <a:lstStyle/>
          <a:p>
            <a:pPr>
              <a:defRPr/>
            </a:pPr>
            <a:r>
              <a:rPr lang="en-US" altLang="zh-CN" dirty="0" smtClean="0">
                <a:cs typeface="+mn-cs"/>
              </a:rPr>
              <a:t> “</a:t>
            </a:r>
            <a:r>
              <a:rPr lang="zh-CN" altLang="en-US" dirty="0" smtClean="0">
                <a:cs typeface="+mn-cs"/>
              </a:rPr>
              <a:t>一带一路”目标国家</a:t>
            </a:r>
            <a:r>
              <a:rPr lang="en-US" altLang="zh-CN" dirty="0" smtClean="0">
                <a:cs typeface="+mn-cs"/>
              </a:rPr>
              <a:t>/</a:t>
            </a:r>
            <a:r>
              <a:rPr lang="zh-CN" altLang="en-US" dirty="0" smtClean="0">
                <a:cs typeface="+mn-cs"/>
              </a:rPr>
              <a:t>地区</a:t>
            </a:r>
            <a:endParaRPr lang="en-US" altLang="zh-CN" dirty="0" smtClean="0">
              <a:cs typeface="+mn-cs"/>
            </a:endParaRPr>
          </a:p>
          <a:p>
            <a:pPr>
              <a:defRPr/>
            </a:pPr>
            <a:r>
              <a:rPr lang="en-US" altLang="zh-CN" dirty="0" smtClean="0">
                <a:cs typeface="+mn-cs"/>
              </a:rPr>
              <a:t> “</a:t>
            </a:r>
            <a:r>
              <a:rPr lang="zh-CN" altLang="en-US" dirty="0" smtClean="0">
                <a:cs typeface="+mn-cs"/>
              </a:rPr>
              <a:t>一带一路”可能涉及到资料种类</a:t>
            </a:r>
            <a:endParaRPr lang="en-US" altLang="zh-CN" dirty="0" smtClean="0">
              <a:cs typeface="+mn-cs"/>
            </a:endParaRPr>
          </a:p>
          <a:p>
            <a:pPr>
              <a:defRPr/>
            </a:pPr>
            <a:r>
              <a:rPr lang="zh-CN" altLang="en-US" u="sng" dirty="0" smtClean="0">
                <a:solidFill>
                  <a:schemeClr val="accent6"/>
                </a:solidFill>
                <a:cs typeface="+mn-cs"/>
              </a:rPr>
              <a:t>搜索引擎、新媒体和人际网络</a:t>
            </a:r>
            <a:endParaRPr lang="en-US" altLang="zh-CN" u="sng" dirty="0" smtClean="0">
              <a:solidFill>
                <a:schemeClr val="accent6"/>
              </a:solidFill>
              <a:cs typeface="+mn-cs"/>
            </a:endParaRPr>
          </a:p>
          <a:p>
            <a:pPr>
              <a:defRPr/>
            </a:pPr>
            <a:r>
              <a:rPr lang="zh-CN" altLang="en-US" dirty="0" smtClean="0">
                <a:cs typeface="+mn-cs"/>
              </a:rPr>
              <a:t>拼图巴基斯坦</a:t>
            </a:r>
            <a:endParaRPr lang="en-US" altLang="zh-CN" dirty="0" smtClean="0">
              <a:cs typeface="+mn-cs"/>
            </a:endParaRPr>
          </a:p>
          <a:p>
            <a:pPr>
              <a:defRPr/>
            </a:pPr>
            <a:r>
              <a:rPr lang="en-US" altLang="zh-CN" dirty="0" smtClean="0">
                <a:cs typeface="+mn-cs"/>
              </a:rPr>
              <a:t>Q&amp;A</a:t>
            </a:r>
            <a:r>
              <a:rPr lang="zh-CN" altLang="en-US" dirty="0" smtClean="0">
                <a:cs typeface="+mn-cs"/>
              </a:rPr>
              <a:t>	</a:t>
            </a:r>
            <a:endParaRPr lang="en-US" altLang="zh-CN" dirty="0" smtClean="0">
              <a:cs typeface="+mn-cs"/>
            </a:endParaRPr>
          </a:p>
          <a:p>
            <a:pPr>
              <a:defRPr/>
            </a:pPr>
            <a:endParaRPr lang="zh-CN" altLang="en-US" dirty="0">
              <a:cs typeface="+mn-cs"/>
            </a:endParaRPr>
          </a:p>
        </p:txBody>
      </p:sp>
      <p:sp>
        <p:nvSpPr>
          <p:cNvPr id="94211"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A481111E-AD48-4C86-9BD9-F7503BEB771E}"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94212"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94213"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B617A8EF-2310-49B2-A431-3017545BD321}" type="slidenum">
              <a:rPr lang="en-US" altLang="zh-CN" smtClean="0">
                <a:latin typeface="Arial" charset="0"/>
                <a:ea typeface="宋体" charset="-122"/>
              </a:rPr>
              <a:pPr/>
              <a:t>64</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标题 1"/>
          <p:cNvSpPr>
            <a:spLocks noGrp="1"/>
          </p:cNvSpPr>
          <p:nvPr>
            <p:ph type="title"/>
          </p:nvPr>
        </p:nvSpPr>
        <p:spPr/>
        <p:txBody>
          <a:bodyPr/>
          <a:lstStyle/>
          <a:p>
            <a:r>
              <a:rPr lang="zh-CN" altLang="en-US" smtClean="0"/>
              <a:t>大纲</a:t>
            </a:r>
          </a:p>
        </p:txBody>
      </p:sp>
      <p:sp>
        <p:nvSpPr>
          <p:cNvPr id="3" name="内容占位符 2"/>
          <p:cNvSpPr>
            <a:spLocks noGrp="1"/>
          </p:cNvSpPr>
          <p:nvPr>
            <p:ph idx="1"/>
          </p:nvPr>
        </p:nvSpPr>
        <p:spPr/>
        <p:txBody>
          <a:bodyPr/>
          <a:lstStyle/>
          <a:p>
            <a:pPr>
              <a:defRPr/>
            </a:pPr>
            <a:r>
              <a:rPr lang="en-US" altLang="zh-CN" dirty="0" smtClean="0">
                <a:cs typeface="+mn-cs"/>
              </a:rPr>
              <a:t> “</a:t>
            </a:r>
            <a:r>
              <a:rPr lang="zh-CN" altLang="en-US" dirty="0" smtClean="0">
                <a:cs typeface="+mn-cs"/>
              </a:rPr>
              <a:t>一带一路”目标国家</a:t>
            </a:r>
            <a:r>
              <a:rPr lang="en-US" altLang="zh-CN" dirty="0" smtClean="0">
                <a:cs typeface="+mn-cs"/>
              </a:rPr>
              <a:t>/</a:t>
            </a:r>
            <a:r>
              <a:rPr lang="zh-CN" altLang="en-US" dirty="0" smtClean="0">
                <a:cs typeface="+mn-cs"/>
              </a:rPr>
              <a:t>地区</a:t>
            </a:r>
            <a:endParaRPr lang="en-US" altLang="zh-CN" dirty="0" smtClean="0">
              <a:cs typeface="+mn-cs"/>
            </a:endParaRPr>
          </a:p>
          <a:p>
            <a:pPr>
              <a:defRPr/>
            </a:pPr>
            <a:r>
              <a:rPr lang="en-US" altLang="zh-CN" dirty="0" smtClean="0">
                <a:cs typeface="+mn-cs"/>
              </a:rPr>
              <a:t> “</a:t>
            </a:r>
            <a:r>
              <a:rPr lang="zh-CN" altLang="en-US" dirty="0" smtClean="0">
                <a:cs typeface="+mn-cs"/>
              </a:rPr>
              <a:t>一带一路”可能涉及到资料种类</a:t>
            </a:r>
            <a:endParaRPr lang="en-US" altLang="zh-CN" dirty="0" smtClean="0">
              <a:cs typeface="+mn-cs"/>
            </a:endParaRPr>
          </a:p>
          <a:p>
            <a:pPr>
              <a:defRPr/>
            </a:pPr>
            <a:r>
              <a:rPr lang="zh-CN" altLang="en-US" dirty="0" smtClean="0">
                <a:cs typeface="+mn-cs"/>
              </a:rPr>
              <a:t>搜索引擎、新媒体和人际网络</a:t>
            </a:r>
            <a:endParaRPr lang="en-US" altLang="zh-CN" dirty="0" smtClean="0">
              <a:cs typeface="+mn-cs"/>
            </a:endParaRPr>
          </a:p>
          <a:p>
            <a:pPr>
              <a:defRPr/>
            </a:pPr>
            <a:r>
              <a:rPr lang="zh-CN" altLang="en-US" u="sng" dirty="0" smtClean="0">
                <a:solidFill>
                  <a:schemeClr val="accent6"/>
                </a:solidFill>
                <a:cs typeface="+mn-cs"/>
              </a:rPr>
              <a:t>拼图巴基斯坦</a:t>
            </a:r>
            <a:endParaRPr lang="en-US" altLang="zh-CN" u="sng" dirty="0" smtClean="0">
              <a:solidFill>
                <a:schemeClr val="accent6"/>
              </a:solidFill>
              <a:cs typeface="+mn-cs"/>
            </a:endParaRPr>
          </a:p>
          <a:p>
            <a:pPr>
              <a:defRPr/>
            </a:pPr>
            <a:r>
              <a:rPr lang="en-US" altLang="zh-CN" dirty="0" smtClean="0">
                <a:cs typeface="+mn-cs"/>
              </a:rPr>
              <a:t>Q&amp;A</a:t>
            </a:r>
            <a:r>
              <a:rPr lang="zh-CN" altLang="en-US" dirty="0" smtClean="0">
                <a:cs typeface="+mn-cs"/>
              </a:rPr>
              <a:t>	</a:t>
            </a:r>
            <a:endParaRPr lang="en-US" altLang="zh-CN" dirty="0" smtClean="0">
              <a:cs typeface="+mn-cs"/>
            </a:endParaRPr>
          </a:p>
          <a:p>
            <a:pPr>
              <a:defRPr/>
            </a:pPr>
            <a:endParaRPr lang="zh-CN" altLang="en-US" dirty="0">
              <a:cs typeface="+mn-cs"/>
            </a:endParaRPr>
          </a:p>
        </p:txBody>
      </p:sp>
      <p:sp>
        <p:nvSpPr>
          <p:cNvPr id="95235"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2D441709-D853-4EE6-A394-D9D6DB710990}"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95236"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B7BA6848-5FFE-4D2F-86F9-1AE07D76D151}" type="slidenum">
              <a:rPr lang="en-US" altLang="zh-CN" smtClean="0">
                <a:latin typeface="Arial" charset="0"/>
                <a:ea typeface="宋体" charset="-122"/>
              </a:rPr>
              <a:pPr/>
              <a:t>65</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250825" y="0"/>
            <a:ext cx="8424863" cy="1143000"/>
          </a:xfrm>
        </p:spPr>
        <p:txBody>
          <a:bodyPr/>
          <a:lstStyle/>
          <a:p>
            <a:pPr eaLnBrk="1" hangingPunct="1"/>
            <a:r>
              <a:rPr lang="zh-CN" altLang="en-US" sz="2800" smtClean="0">
                <a:latin typeface="华文细黑"/>
              </a:rPr>
              <a:t>驻巴基斯坦商务处示例</a:t>
            </a:r>
            <a:r>
              <a:rPr lang="en-US" altLang="zh-CN" sz="2800" smtClean="0">
                <a:latin typeface="华文细黑"/>
              </a:rPr>
              <a:t>( </a:t>
            </a:r>
            <a:r>
              <a:rPr lang="en-US" altLang="zh-CN" sz="2800" smtClean="0">
                <a:latin typeface="Arial" charset="0"/>
                <a:hlinkClick r:id="rId3"/>
              </a:rPr>
              <a:t>http://in.mofcom.gov.cn/index.shtml</a:t>
            </a:r>
            <a:r>
              <a:rPr lang="en-US" altLang="zh-CN" sz="2800" smtClean="0">
                <a:latin typeface="Arial" charset="0"/>
              </a:rPr>
              <a:t> )</a:t>
            </a:r>
          </a:p>
        </p:txBody>
      </p:sp>
      <p:sp>
        <p:nvSpPr>
          <p:cNvPr id="96258" name="日期占位符 1"/>
          <p:cNvSpPr>
            <a:spLocks noGrp="1"/>
          </p:cNvSpPr>
          <p:nvPr>
            <p:ph type="dt" sz="quarter" idx="10"/>
          </p:nvPr>
        </p:nvSpPr>
        <p:spPr>
          <a:xfrm>
            <a:off x="179388" y="6356350"/>
            <a:ext cx="1954212" cy="365125"/>
          </a:xfrm>
          <a:noFill/>
        </p:spPr>
        <p:txBody>
          <a:bodyPr/>
          <a:lstStyle/>
          <a:p>
            <a:fld id="{08F80D49-7EAB-49D9-8D16-A8C498E938A4}"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96259" name="灯片编号占位符 3"/>
          <p:cNvSpPr>
            <a:spLocks noGrp="1"/>
          </p:cNvSpPr>
          <p:nvPr>
            <p:ph type="sldNum" sz="quarter" idx="12"/>
          </p:nvPr>
        </p:nvSpPr>
        <p:spPr>
          <a:xfrm>
            <a:off x="7885113" y="6356350"/>
            <a:ext cx="1258887" cy="365125"/>
          </a:xfrm>
          <a:noFill/>
        </p:spPr>
        <p:txBody>
          <a:bodyPr/>
          <a:lstStyle/>
          <a:p>
            <a:fld id="{48007A6F-7AF6-4ED3-9EE5-CBE8FDAFF2CB}" type="slidenum">
              <a:rPr lang="zh-CN" altLang="en-US" smtClean="0">
                <a:latin typeface="Arial" charset="0"/>
                <a:ea typeface="宋体" charset="-122"/>
              </a:rPr>
              <a:pPr/>
              <a:t>66</a:t>
            </a:fld>
            <a:endParaRPr lang="en-US" altLang="zh-CN" smtClean="0">
              <a:latin typeface="Arial" charset="0"/>
              <a:ea typeface="宋体" charset="-122"/>
            </a:endParaRPr>
          </a:p>
        </p:txBody>
      </p:sp>
      <p:pic>
        <p:nvPicPr>
          <p:cNvPr id="96260" name="图片 7" descr="派驻机构.jpg"/>
          <p:cNvPicPr>
            <a:picLocks noChangeAspect="1"/>
          </p:cNvPicPr>
          <p:nvPr/>
        </p:nvPicPr>
        <p:blipFill>
          <a:blip r:embed="rId4"/>
          <a:srcRect/>
          <a:stretch>
            <a:fillRect/>
          </a:stretch>
        </p:blipFill>
        <p:spPr bwMode="auto">
          <a:xfrm>
            <a:off x="0" y="1125538"/>
            <a:ext cx="9144000" cy="5256212"/>
          </a:xfrm>
          <a:prstGeom prst="rect">
            <a:avLst/>
          </a:prstGeom>
          <a:noFill/>
          <a:ln w="9525">
            <a:noFill/>
            <a:miter lim="800000"/>
            <a:headEnd/>
            <a:tailEnd/>
          </a:ln>
        </p:spPr>
      </p:pic>
      <p:pic>
        <p:nvPicPr>
          <p:cNvPr id="39942" name="图片 8" descr="驻巴基斯坦参赞处.jpg"/>
          <p:cNvPicPr>
            <a:picLocks noChangeAspect="1"/>
          </p:cNvPicPr>
          <p:nvPr/>
        </p:nvPicPr>
        <p:blipFill>
          <a:blip r:embed="rId5"/>
          <a:srcRect/>
          <a:stretch>
            <a:fillRect/>
          </a:stretch>
        </p:blipFill>
        <p:spPr bwMode="auto">
          <a:xfrm>
            <a:off x="2663825" y="2160588"/>
            <a:ext cx="6480175" cy="4697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ppt_x"/>
                                          </p:val>
                                        </p:tav>
                                        <p:tav tm="100000">
                                          <p:val>
                                            <p:strVal val="#ppt_x"/>
                                          </p:val>
                                        </p:tav>
                                      </p:tavLst>
                                    </p:anim>
                                    <p:anim calcmode="lin" valueType="num">
                                      <p:cBhvr additive="base">
                                        <p:cTn id="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标题 5"/>
          <p:cNvSpPr>
            <a:spLocks noGrp="1"/>
          </p:cNvSpPr>
          <p:nvPr>
            <p:ph type="title"/>
          </p:nvPr>
        </p:nvSpPr>
        <p:spPr>
          <a:xfrm>
            <a:off x="2339975" y="90488"/>
            <a:ext cx="6624638" cy="962025"/>
          </a:xfrm>
        </p:spPr>
        <p:txBody>
          <a:bodyPr/>
          <a:lstStyle/>
          <a:p>
            <a:pPr algn="l"/>
            <a:r>
              <a:rPr lang="zh-CN" altLang="en-US" smtClean="0"/>
              <a:t>中国经济新闻库查“巴基斯坦”</a:t>
            </a:r>
          </a:p>
        </p:txBody>
      </p:sp>
      <p:sp>
        <p:nvSpPr>
          <p:cNvPr id="98306" name="日期占位符 1"/>
          <p:cNvSpPr>
            <a:spLocks noGrp="1"/>
          </p:cNvSpPr>
          <p:nvPr>
            <p:ph type="dt" sz="quarter" idx="10"/>
          </p:nvPr>
        </p:nvSpPr>
        <p:spPr>
          <a:noFill/>
        </p:spPr>
        <p:txBody>
          <a:bodyPr/>
          <a:lstStyle/>
          <a:p>
            <a:endParaRPr lang="en-US" altLang="zh-CN" smtClean="0">
              <a:latin typeface="Arial" charset="0"/>
              <a:ea typeface="宋体" charset="-122"/>
            </a:endParaRPr>
          </a:p>
          <a:p>
            <a:fld id="{F1193D4D-6CAF-476F-A6FE-F9DDA503BFCF}"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98307"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98308" name="灯片编号占位符 3"/>
          <p:cNvSpPr>
            <a:spLocks noGrp="1"/>
          </p:cNvSpPr>
          <p:nvPr>
            <p:ph type="sldNum" sz="quarter" idx="12"/>
          </p:nvPr>
        </p:nvSpPr>
        <p:spPr>
          <a:noFill/>
        </p:spPr>
        <p:txBody>
          <a:bodyPr/>
          <a:lstStyle/>
          <a:p>
            <a:endParaRPr lang="en-US" altLang="zh-CN" smtClean="0">
              <a:latin typeface="Arial" charset="0"/>
              <a:ea typeface="宋体" charset="-122"/>
            </a:endParaRPr>
          </a:p>
          <a:p>
            <a:fld id="{807939A4-F42B-4039-A6C8-A846667A3F98}" type="slidenum">
              <a:rPr lang="en-US" altLang="zh-CN" smtClean="0">
                <a:latin typeface="Arial" charset="0"/>
                <a:ea typeface="宋体" charset="-122"/>
              </a:rPr>
              <a:pPr/>
              <a:t>67</a:t>
            </a:fld>
            <a:endParaRPr lang="en-US" altLang="zh-CN" smtClean="0">
              <a:latin typeface="Arial" charset="0"/>
              <a:ea typeface="宋体" charset="-122"/>
            </a:endParaRPr>
          </a:p>
        </p:txBody>
      </p:sp>
      <p:pic>
        <p:nvPicPr>
          <p:cNvPr id="98309" name="图片 4" descr="资讯行+巴基斯坦.jpg"/>
          <p:cNvPicPr>
            <a:picLocks noChangeAspect="1"/>
          </p:cNvPicPr>
          <p:nvPr/>
        </p:nvPicPr>
        <p:blipFill>
          <a:blip r:embed="rId2"/>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标题 1"/>
          <p:cNvSpPr>
            <a:spLocks noGrp="1"/>
          </p:cNvSpPr>
          <p:nvPr>
            <p:ph type="title"/>
          </p:nvPr>
        </p:nvSpPr>
        <p:spPr/>
        <p:txBody>
          <a:bodyPr/>
          <a:lstStyle/>
          <a:p>
            <a:r>
              <a:rPr lang="zh-CN" altLang="en-US" smtClean="0"/>
              <a:t>维基百科中的巴基斯坦</a:t>
            </a:r>
          </a:p>
        </p:txBody>
      </p:sp>
      <p:sp>
        <p:nvSpPr>
          <p:cNvPr id="99330" name="内容占位符 2"/>
          <p:cNvSpPr>
            <a:spLocks noGrp="1"/>
          </p:cNvSpPr>
          <p:nvPr>
            <p:ph idx="1"/>
          </p:nvPr>
        </p:nvSpPr>
        <p:spPr/>
        <p:txBody>
          <a:bodyPr/>
          <a:lstStyle/>
          <a:p>
            <a:endParaRPr lang="zh-CN" altLang="en-US" smtClean="0"/>
          </a:p>
        </p:txBody>
      </p:sp>
      <p:sp>
        <p:nvSpPr>
          <p:cNvPr id="99331"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4547A07E-9493-4D56-AF84-B80648D01CD6}"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99332"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99333"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6D81E1F3-E54C-434D-8A9E-6F154204224A}" type="slidenum">
              <a:rPr lang="en-US" altLang="zh-CN" smtClean="0">
                <a:latin typeface="Arial" charset="0"/>
                <a:ea typeface="宋体" charset="-122"/>
              </a:rPr>
              <a:pPr/>
              <a:t>68</a:t>
            </a:fld>
            <a:endParaRPr lang="en-US" altLang="zh-CN" smtClean="0">
              <a:latin typeface="Arial" charset="0"/>
              <a:ea typeface="宋体" charset="-122"/>
            </a:endParaRPr>
          </a:p>
        </p:txBody>
      </p:sp>
      <p:pic>
        <p:nvPicPr>
          <p:cNvPr id="99334" name="Picture 2" descr="维基百科-巴基斯坦"/>
          <p:cNvPicPr>
            <a:picLocks noChangeAspect="1" noChangeArrowheads="1"/>
          </p:cNvPicPr>
          <p:nvPr/>
        </p:nvPicPr>
        <p:blipFill>
          <a:blip r:embed="rId2"/>
          <a:srcRect/>
          <a:stretch>
            <a:fillRect/>
          </a:stretch>
        </p:blipFill>
        <p:spPr bwMode="auto">
          <a:xfrm>
            <a:off x="0" y="1196975"/>
            <a:ext cx="9144000" cy="565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811213" y="274638"/>
            <a:ext cx="7875587" cy="681037"/>
          </a:xfrm>
        </p:spPr>
        <p:txBody>
          <a:bodyPr/>
          <a:lstStyle/>
          <a:p>
            <a:r>
              <a:rPr lang="zh-CN" altLang="en-US" sz="4000" smtClean="0"/>
              <a:t>从维基百科开始</a:t>
            </a:r>
          </a:p>
        </p:txBody>
      </p:sp>
      <p:sp>
        <p:nvSpPr>
          <p:cNvPr id="100354" name="Rectangle 3"/>
          <p:cNvSpPr>
            <a:spLocks noGrp="1" noChangeArrowheads="1"/>
          </p:cNvSpPr>
          <p:nvPr>
            <p:ph type="body" idx="1"/>
          </p:nvPr>
        </p:nvSpPr>
        <p:spPr/>
        <p:txBody>
          <a:bodyPr/>
          <a:lstStyle/>
          <a:p>
            <a:endParaRPr lang="zh-CN" altLang="zh-CN" smtClean="0"/>
          </a:p>
        </p:txBody>
      </p:sp>
      <p:pic>
        <p:nvPicPr>
          <p:cNvPr id="100355" name="Picture 4" descr="pakistan-1"/>
          <p:cNvPicPr>
            <a:picLocks noChangeAspect="1" noChangeArrowheads="1"/>
          </p:cNvPicPr>
          <p:nvPr/>
        </p:nvPicPr>
        <p:blipFill>
          <a:blip r:embed="rId2"/>
          <a:srcRect/>
          <a:stretch>
            <a:fillRect/>
          </a:stretch>
        </p:blipFill>
        <p:spPr bwMode="auto">
          <a:xfrm>
            <a:off x="811213" y="1154113"/>
            <a:ext cx="3500437" cy="5259387"/>
          </a:xfrm>
          <a:prstGeom prst="rect">
            <a:avLst/>
          </a:prstGeom>
          <a:noFill/>
          <a:ln w="9525">
            <a:noFill/>
            <a:miter lim="800000"/>
            <a:headEnd/>
            <a:tailEnd/>
          </a:ln>
        </p:spPr>
      </p:pic>
      <p:pic>
        <p:nvPicPr>
          <p:cNvPr id="100356" name="Picture 5" descr="pakistan-2"/>
          <p:cNvPicPr>
            <a:picLocks noChangeAspect="1" noChangeArrowheads="1"/>
          </p:cNvPicPr>
          <p:nvPr/>
        </p:nvPicPr>
        <p:blipFill>
          <a:blip r:embed="rId3"/>
          <a:srcRect/>
          <a:stretch>
            <a:fillRect/>
          </a:stretch>
        </p:blipFill>
        <p:spPr bwMode="auto">
          <a:xfrm>
            <a:off x="4802188" y="1417638"/>
            <a:ext cx="3884612" cy="4478337"/>
          </a:xfrm>
          <a:prstGeom prst="rect">
            <a:avLst/>
          </a:prstGeom>
          <a:noFill/>
          <a:ln w="9525">
            <a:noFill/>
            <a:miter lim="800000"/>
            <a:headEnd/>
            <a:tailEnd/>
          </a:ln>
        </p:spPr>
      </p:pic>
      <p:sp>
        <p:nvSpPr>
          <p:cNvPr id="6" name="圆角矩形标注 5"/>
          <p:cNvSpPr/>
          <p:nvPr/>
        </p:nvSpPr>
        <p:spPr>
          <a:xfrm>
            <a:off x="6804025" y="4149725"/>
            <a:ext cx="1800225" cy="503238"/>
          </a:xfrm>
          <a:prstGeom prst="wedgeRoundRectCallout">
            <a:avLst>
              <a:gd name="adj1" fmla="val -89119"/>
              <a:gd name="adj2" fmla="val 1413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accent6"/>
                </a:solidFill>
              </a:rPr>
              <a:t>460条参考文献</a:t>
            </a:r>
          </a:p>
        </p:txBody>
      </p:sp>
      <p:sp>
        <p:nvSpPr>
          <p:cNvPr id="7" name="矩形 6"/>
          <p:cNvSpPr/>
          <p:nvPr/>
        </p:nvSpPr>
        <p:spPr>
          <a:xfrm>
            <a:off x="5003800" y="5300663"/>
            <a:ext cx="1512888" cy="2889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a:xfrm>
            <a:off x="0" y="274638"/>
            <a:ext cx="8964613" cy="561975"/>
          </a:xfrm>
        </p:spPr>
        <p:txBody>
          <a:bodyPr/>
          <a:lstStyle/>
          <a:p>
            <a:pPr eaLnBrk="1" hangingPunct="1"/>
            <a:r>
              <a:rPr lang="zh-CN" altLang="en-US" smtClean="0"/>
              <a:t>情报发展的几个关键点</a:t>
            </a:r>
          </a:p>
        </p:txBody>
      </p:sp>
      <p:sp>
        <p:nvSpPr>
          <p:cNvPr id="23554" name="内容占位符 2"/>
          <p:cNvSpPr>
            <a:spLocks noGrp="1"/>
          </p:cNvSpPr>
          <p:nvPr>
            <p:ph idx="1"/>
          </p:nvPr>
        </p:nvSpPr>
        <p:spPr/>
        <p:txBody>
          <a:bodyPr/>
          <a:lstStyle/>
          <a:p>
            <a:pPr eaLnBrk="1" hangingPunct="1">
              <a:buClr>
                <a:schemeClr val="bg1"/>
              </a:buClr>
              <a:buSzPct val="75000"/>
              <a:buFont typeface="Wingdings" pitchFamily="2" charset="2"/>
              <a:buChar char="l"/>
            </a:pPr>
            <a:r>
              <a:rPr lang="en-US" altLang="zh-CN" sz="2800" smtClean="0"/>
              <a:t>Information vs intelligence</a:t>
            </a:r>
          </a:p>
          <a:p>
            <a:pPr eaLnBrk="1" hangingPunct="1">
              <a:buClr>
                <a:schemeClr val="bg1"/>
              </a:buClr>
              <a:buSzPct val="75000"/>
              <a:buFont typeface="Wingdings" pitchFamily="2" charset="2"/>
              <a:buChar char="l"/>
            </a:pPr>
            <a:r>
              <a:rPr lang="zh-CN" altLang="en-US" sz="2800" smtClean="0"/>
              <a:t>闭关自守到改革开放  </a:t>
            </a:r>
            <a:endParaRPr lang="en-US" altLang="zh-CN" sz="2800" smtClean="0"/>
          </a:p>
          <a:p>
            <a:pPr eaLnBrk="1" hangingPunct="1">
              <a:buClr>
                <a:schemeClr val="bg1"/>
              </a:buClr>
              <a:buSzPct val="75000"/>
              <a:buFont typeface="Wingdings" pitchFamily="2" charset="2"/>
              <a:buChar char="l"/>
            </a:pPr>
            <a:r>
              <a:rPr lang="zh-CN" altLang="en-US" sz="2800" smtClean="0"/>
              <a:t>计划经济向市场经济的转变</a:t>
            </a:r>
            <a:endParaRPr lang="en-US" altLang="zh-CN" sz="2800" smtClean="0"/>
          </a:p>
          <a:p>
            <a:pPr lvl="1" eaLnBrk="1" hangingPunct="1">
              <a:buClr>
                <a:schemeClr val="bg1"/>
              </a:buClr>
              <a:buSzPct val="75000"/>
              <a:buFont typeface="Wingdings" pitchFamily="2" charset="2"/>
              <a:buChar char="Ø"/>
            </a:pPr>
            <a:r>
              <a:rPr lang="zh-CN" altLang="en-US" sz="2400" smtClean="0"/>
              <a:t>“体制内”，学习苏联转向对标西方</a:t>
            </a:r>
            <a:endParaRPr lang="en-US" altLang="zh-CN" sz="2400" smtClean="0"/>
          </a:p>
          <a:p>
            <a:pPr lvl="1" eaLnBrk="1" hangingPunct="1">
              <a:buClr>
                <a:schemeClr val="bg1"/>
              </a:buClr>
              <a:buSzPct val="75000"/>
              <a:buFont typeface="Wingdings" pitchFamily="2" charset="2"/>
              <a:buChar char="Ø"/>
            </a:pPr>
            <a:r>
              <a:rPr lang="zh-CN" altLang="en-US" sz="2400" smtClean="0"/>
              <a:t>“体制外”，宝洁一手培育了中国的市场调查业</a:t>
            </a:r>
            <a:endParaRPr lang="en-US" altLang="zh-CN" sz="2400" smtClean="0"/>
          </a:p>
          <a:p>
            <a:pPr eaLnBrk="1" hangingPunct="1">
              <a:buClr>
                <a:schemeClr val="bg1"/>
              </a:buClr>
              <a:buSzPct val="75000"/>
              <a:buFont typeface="Wingdings" pitchFamily="2" charset="2"/>
              <a:buChar char="l"/>
            </a:pPr>
            <a:r>
              <a:rPr lang="zh-CN" altLang="en-US" sz="2800" smtClean="0"/>
              <a:t>美国情报的“军转民”</a:t>
            </a:r>
            <a:endParaRPr lang="en-US" altLang="zh-CN" sz="2800" smtClean="0"/>
          </a:p>
          <a:p>
            <a:pPr eaLnBrk="1" hangingPunct="1">
              <a:buClr>
                <a:schemeClr val="bg1"/>
              </a:buClr>
              <a:buSzPct val="75000"/>
              <a:buFont typeface="Wingdings" pitchFamily="2" charset="2"/>
              <a:buChar char="l"/>
            </a:pPr>
            <a:r>
              <a:rPr lang="zh-CN" altLang="en-US" sz="2800" smtClean="0"/>
              <a:t>法国经济情报、高校情报普及计划</a:t>
            </a:r>
          </a:p>
        </p:txBody>
      </p:sp>
      <p:sp>
        <p:nvSpPr>
          <p:cNvPr id="23555" name="日期占位符 3"/>
          <p:cNvSpPr>
            <a:spLocks noGrp="1"/>
          </p:cNvSpPr>
          <p:nvPr>
            <p:ph type="dt" sz="quarter" idx="10"/>
          </p:nvPr>
        </p:nvSpPr>
        <p:spPr>
          <a:noFill/>
        </p:spPr>
        <p:txBody>
          <a:bodyPr/>
          <a:lstStyle/>
          <a:p>
            <a:fld id="{9DD24790-FD07-4A3E-8CDA-FE23FE2455D7}"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23556" name="灯片编号占位符 6"/>
          <p:cNvSpPr>
            <a:spLocks noGrp="1"/>
          </p:cNvSpPr>
          <p:nvPr>
            <p:ph type="sldNum" sz="quarter" idx="12"/>
          </p:nvPr>
        </p:nvSpPr>
        <p:spPr>
          <a:xfrm>
            <a:off x="7596188" y="6400800"/>
            <a:ext cx="1295400" cy="457200"/>
          </a:xfrm>
          <a:noFill/>
        </p:spPr>
        <p:txBody>
          <a:bodyPr/>
          <a:lstStyle/>
          <a:p>
            <a:fld id="{C5BE34B0-088C-41F5-ACED-6FC3B88988DE}" type="slidenum">
              <a:rPr lang="en-US" altLang="zh-CN" smtClean="0">
                <a:latin typeface="Arial" charset="0"/>
                <a:ea typeface="宋体" charset="-122"/>
              </a:rPr>
              <a:pPr/>
              <a:t>7</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zh-CN" altLang="zh-CN" smtClean="0"/>
              <a:t>Further reading</a:t>
            </a:r>
          </a:p>
        </p:txBody>
      </p:sp>
      <p:sp>
        <p:nvSpPr>
          <p:cNvPr id="101378" name="Rectangle 3"/>
          <p:cNvSpPr>
            <a:spLocks noGrp="1" noChangeArrowheads="1"/>
          </p:cNvSpPr>
          <p:nvPr>
            <p:ph type="body" idx="1"/>
          </p:nvPr>
        </p:nvSpPr>
        <p:spPr>
          <a:xfrm>
            <a:off x="468313" y="1341438"/>
            <a:ext cx="8229600" cy="5202237"/>
          </a:xfrm>
        </p:spPr>
        <p:txBody>
          <a:bodyPr/>
          <a:lstStyle/>
          <a:p>
            <a:pPr>
              <a:lnSpc>
                <a:spcPct val="80000"/>
              </a:lnSpc>
            </a:pPr>
            <a:r>
              <a:rPr lang="zh-CN" altLang="zh-CN" sz="2000" smtClean="0"/>
              <a:t>See also: Bibliography of Pakistan</a:t>
            </a:r>
          </a:p>
          <a:p>
            <a:pPr>
              <a:lnSpc>
                <a:spcPct val="80000"/>
              </a:lnSpc>
            </a:pPr>
            <a:r>
              <a:rPr lang="zh-CN" altLang="zh-CN" sz="2000" smtClean="0"/>
              <a:t>Ahmed, Akbar (1997). Jinnah, Pakistan and Islamic Identity: The Search for Saladi</a:t>
            </a:r>
          </a:p>
          <a:p>
            <a:pPr>
              <a:lnSpc>
                <a:spcPct val="80000"/>
              </a:lnSpc>
            </a:pPr>
            <a:r>
              <a:rPr lang="zh-CN" altLang="zh-CN" sz="2000" smtClean="0"/>
              <a:t>Cohen, Stephen Philip (2006). The Idea of Pakistan. Brookings Institution Press ISBN 978-0-8157-1503-0</a:t>
            </a:r>
          </a:p>
          <a:p>
            <a:pPr>
              <a:lnSpc>
                <a:spcPct val="80000"/>
              </a:lnSpc>
            </a:pPr>
            <a:r>
              <a:rPr lang="zh-CN" altLang="zh-CN" sz="2000" smtClean="0"/>
              <a:t>Lieven, Anatol (2012). Pakistan: A Hard Country. PublicAffairs. ISBN 978-1-6103</a:t>
            </a:r>
          </a:p>
          <a:p>
            <a:pPr>
              <a:lnSpc>
                <a:spcPct val="80000"/>
              </a:lnSpc>
            </a:pPr>
            <a:r>
              <a:rPr lang="zh-CN" altLang="zh-CN" sz="2000" smtClean="0"/>
              <a:t>Malik, Hafeez (2006). The Encyclopedia of Pakistan. Oxford University Pr</a:t>
            </a:r>
          </a:p>
          <a:p>
            <a:pPr>
              <a:lnSpc>
                <a:spcPct val="80000"/>
              </a:lnSpc>
            </a:pPr>
            <a:r>
              <a:rPr lang="zh-CN" altLang="zh-CN" sz="2000" smtClean="0"/>
              <a:t>Malik, Iftikhar (2005). Culture and Customs of Pakistan (Culture and Customs of Asia). Greenwood. ISBN 978-0-313-33126-8</a:t>
            </a:r>
          </a:p>
          <a:p>
            <a:pPr>
              <a:lnSpc>
                <a:spcPct val="80000"/>
              </a:lnSpc>
            </a:pPr>
            <a:r>
              <a:rPr lang="zh-CN" altLang="zh-CN" sz="2000" smtClean="0"/>
              <a:t>McCartney, Matthew (2011). Pakistan – The Political Economy of Growth, Stagnation and the State, 1951–2009 Routledge. ISBN 978-0-415-57747-2</a:t>
            </a:r>
          </a:p>
          <a:p>
            <a:pPr>
              <a:lnSpc>
                <a:spcPct val="80000"/>
              </a:lnSpc>
            </a:pPr>
            <a:r>
              <a:rPr lang="zh-CN" altLang="zh-CN" sz="2000" smtClean="0"/>
              <a:t>Raja, Masood Ashraf (2010) [1857–1947]. Constructing Pakistan: Foundational Texts and the Rise of Muslim National Identity. Oxford. ISBN 978-0-19-547811-2</a:t>
            </a:r>
          </a:p>
          <a:p>
            <a:pPr>
              <a:lnSpc>
                <a:spcPct val="80000"/>
              </a:lnSpc>
            </a:pPr>
            <a:r>
              <a:rPr lang="zh-CN" altLang="zh-CN" sz="2000" smtClean="0"/>
              <a:t>Spear, Percival (2007). India, Pakistan and the West. Read Books Publishers. ISBN 1-4067-1215-9</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zh-CN" altLang="zh-CN" smtClean="0"/>
              <a:t>External links</a:t>
            </a:r>
          </a:p>
        </p:txBody>
      </p:sp>
      <p:sp>
        <p:nvSpPr>
          <p:cNvPr id="102402" name="Rectangle 3"/>
          <p:cNvSpPr>
            <a:spLocks noGrp="1" noChangeArrowheads="1"/>
          </p:cNvSpPr>
          <p:nvPr>
            <p:ph type="body" idx="1"/>
          </p:nvPr>
        </p:nvSpPr>
        <p:spPr>
          <a:xfrm>
            <a:off x="539750" y="1268413"/>
            <a:ext cx="8229600" cy="5137150"/>
          </a:xfrm>
        </p:spPr>
        <p:txBody>
          <a:bodyPr/>
          <a:lstStyle/>
          <a:p>
            <a:pPr>
              <a:lnSpc>
                <a:spcPct val="80000"/>
              </a:lnSpc>
            </a:pPr>
            <a:r>
              <a:rPr lang="zh-CN" altLang="zh-CN" smtClean="0"/>
              <a:t>Official website</a:t>
            </a:r>
          </a:p>
          <a:p>
            <a:pPr>
              <a:lnSpc>
                <a:spcPct val="80000"/>
              </a:lnSpc>
            </a:pPr>
            <a:r>
              <a:rPr lang="zh-CN" altLang="zh-CN" smtClean="0"/>
              <a:t>Pakistan entry at The World Factbook</a:t>
            </a:r>
          </a:p>
          <a:p>
            <a:pPr>
              <a:lnSpc>
                <a:spcPct val="80000"/>
              </a:lnSpc>
            </a:pPr>
            <a:r>
              <a:rPr lang="zh-CN" altLang="zh-CN" smtClean="0"/>
              <a:t>Pakistan from UCB Libraries GovPubs</a:t>
            </a:r>
          </a:p>
          <a:p>
            <a:pPr>
              <a:lnSpc>
                <a:spcPct val="80000"/>
              </a:lnSpc>
            </a:pPr>
            <a:r>
              <a:rPr lang="zh-CN" altLang="zh-CN" smtClean="0"/>
              <a:t>Pakistan at DMOZ</a:t>
            </a:r>
          </a:p>
          <a:p>
            <a:pPr>
              <a:lnSpc>
                <a:spcPct val="80000"/>
              </a:lnSpc>
            </a:pPr>
            <a:r>
              <a:rPr lang="zh-CN" altLang="zh-CN" smtClean="0"/>
              <a:t>Pakistan from the BBC News</a:t>
            </a:r>
          </a:p>
          <a:p>
            <a:pPr>
              <a:lnSpc>
                <a:spcPct val="80000"/>
              </a:lnSpc>
            </a:pPr>
            <a:r>
              <a:rPr lang="zh-CN" altLang="zh-CN" smtClean="0"/>
              <a:t>Pakistan at Encyclopædia Britannica</a:t>
            </a:r>
          </a:p>
          <a:p>
            <a:pPr>
              <a:lnSpc>
                <a:spcPct val="80000"/>
              </a:lnSpc>
            </a:pPr>
            <a:r>
              <a:rPr lang="zh-CN" altLang="zh-CN" smtClean="0"/>
              <a:t>Wikimedia Atlas of Pakistan</a:t>
            </a:r>
          </a:p>
          <a:p>
            <a:pPr>
              <a:lnSpc>
                <a:spcPct val="80000"/>
              </a:lnSpc>
            </a:pPr>
            <a:r>
              <a:rPr lang="zh-CN" altLang="zh-CN" smtClean="0"/>
              <a:t>Key Development Forecasts for Pakistan from International Futures</a:t>
            </a:r>
          </a:p>
          <a:p>
            <a:pPr>
              <a:lnSpc>
                <a:spcPct val="80000"/>
              </a:lnSpc>
            </a:pPr>
            <a:r>
              <a:rPr lang="zh-CN" altLang="zh-CN" smtClean="0"/>
              <a:t>Population Of Pakistan</a:t>
            </a:r>
          </a:p>
          <a:p>
            <a:pPr>
              <a:lnSpc>
                <a:spcPct val="80000"/>
              </a:lnSpc>
            </a:pPr>
            <a:r>
              <a:rPr lang="zh-CN" altLang="zh-CN" smtClean="0"/>
              <a:t>World Bank Pakistan Summary Trade Statistics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type="title"/>
          </p:nvPr>
        </p:nvSpPr>
        <p:spPr>
          <a:xfrm>
            <a:off x="457200" y="106363"/>
            <a:ext cx="8229600" cy="981075"/>
          </a:xfrm>
        </p:spPr>
        <p:txBody>
          <a:bodyPr/>
          <a:lstStyle/>
          <a:p>
            <a:r>
              <a:rPr lang="zh-CN" altLang="en-US" smtClean="0"/>
              <a:t>世界银行网站上的巴基斯坦</a:t>
            </a:r>
          </a:p>
        </p:txBody>
      </p:sp>
      <p:pic>
        <p:nvPicPr>
          <p:cNvPr id="103426" name="Picture 1" descr="Pakistan page - World Bank"/>
          <p:cNvPicPr>
            <a:picLocks noChangeAspect="1" noChangeArrowheads="1"/>
          </p:cNvPicPr>
          <p:nvPr/>
        </p:nvPicPr>
        <p:blipFill>
          <a:blip r:embed="rId2"/>
          <a:srcRect/>
          <a:stretch>
            <a:fillRect/>
          </a:stretch>
        </p:blipFill>
        <p:spPr bwMode="auto">
          <a:xfrm>
            <a:off x="0" y="1125538"/>
            <a:ext cx="9144000" cy="5718175"/>
          </a:xfrm>
          <a:prstGeom prst="rect">
            <a:avLst/>
          </a:prstGeom>
          <a:noFill/>
          <a:ln w="9525">
            <a:noFill/>
            <a:miter lim="800000"/>
            <a:headEnd/>
            <a:tailEnd/>
          </a:ln>
        </p:spPr>
      </p:pic>
      <p:sp>
        <p:nvSpPr>
          <p:cNvPr id="5" name="TextBox 4"/>
          <p:cNvSpPr txBox="1"/>
          <p:nvPr/>
        </p:nvSpPr>
        <p:spPr>
          <a:xfrm>
            <a:off x="4572000" y="2420938"/>
            <a:ext cx="4572000" cy="646112"/>
          </a:xfrm>
          <a:prstGeom prst="rect">
            <a:avLst/>
          </a:prstGeom>
          <a:noFill/>
        </p:spPr>
        <p:txBody>
          <a:bodyPr>
            <a:spAutoFit/>
          </a:bodyPr>
          <a:lstStyle/>
          <a:p>
            <a:pPr algn="r">
              <a:defRPr/>
            </a:pPr>
            <a:r>
              <a:rPr lang="zh-CN" altLang="zh-CN" dirty="0">
                <a:solidFill>
                  <a:schemeClr val="accent6"/>
                </a:solidFill>
                <a:latin typeface="Arial" pitchFamily="34" charset="0"/>
                <a:ea typeface="宋体" pitchFamily="2" charset="-122"/>
              </a:rPr>
              <a:t>近</a:t>
            </a:r>
            <a:r>
              <a:rPr lang="en-US" altLang="zh-CN" dirty="0">
                <a:solidFill>
                  <a:schemeClr val="accent6"/>
                </a:solidFill>
                <a:latin typeface="Arial" pitchFamily="34" charset="0"/>
                <a:ea typeface="宋体" pitchFamily="2" charset="-122"/>
              </a:rPr>
              <a:t>70</a:t>
            </a:r>
            <a:r>
              <a:rPr lang="zh-CN" altLang="zh-CN" dirty="0">
                <a:solidFill>
                  <a:schemeClr val="accent6"/>
                </a:solidFill>
                <a:latin typeface="Arial" pitchFamily="34" charset="0"/>
                <a:ea typeface="宋体" pitchFamily="2" charset="-122"/>
              </a:rPr>
              <a:t>页的《巴基斯坦一瞥》（</a:t>
            </a:r>
            <a:r>
              <a:rPr lang="en-US" altLang="zh-CN" i="1" dirty="0">
                <a:solidFill>
                  <a:schemeClr val="accent6"/>
                </a:solidFill>
                <a:latin typeface="Arial" pitchFamily="34" charset="0"/>
                <a:ea typeface="宋体" pitchFamily="2" charset="-122"/>
              </a:rPr>
              <a:t>Pakistan - Country snapshot (English)</a:t>
            </a:r>
            <a:r>
              <a:rPr lang="zh-CN" altLang="zh-CN" dirty="0">
                <a:solidFill>
                  <a:schemeClr val="accent6"/>
                </a:solidFill>
                <a:latin typeface="Arial" pitchFamily="34" charset="0"/>
                <a:ea typeface="宋体" pitchFamily="2" charset="-122"/>
              </a:rPr>
              <a:t>）</a:t>
            </a:r>
            <a:endParaRPr lang="zh-CN" altLang="en-US" dirty="0">
              <a:solidFill>
                <a:schemeClr val="accent6"/>
              </a:solidFill>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标题 4"/>
          <p:cNvSpPr>
            <a:spLocks noGrp="1"/>
          </p:cNvSpPr>
          <p:nvPr>
            <p:ph type="title"/>
          </p:nvPr>
        </p:nvSpPr>
        <p:spPr>
          <a:xfrm>
            <a:off x="611188" y="0"/>
            <a:ext cx="8281987" cy="1143000"/>
          </a:xfrm>
        </p:spPr>
        <p:txBody>
          <a:bodyPr/>
          <a:lstStyle/>
          <a:p>
            <a:r>
              <a:rPr lang="zh-CN" altLang="en-US" smtClean="0"/>
              <a:t>（美国）政府出口网上的巴基斯坦</a:t>
            </a:r>
          </a:p>
        </p:txBody>
      </p:sp>
      <p:sp>
        <p:nvSpPr>
          <p:cNvPr id="104450" name="日期占位符 1"/>
          <p:cNvSpPr>
            <a:spLocks noGrp="1"/>
          </p:cNvSpPr>
          <p:nvPr>
            <p:ph type="dt" sz="quarter" idx="10"/>
          </p:nvPr>
        </p:nvSpPr>
        <p:spPr>
          <a:noFill/>
        </p:spPr>
        <p:txBody>
          <a:bodyPr/>
          <a:lstStyle/>
          <a:p>
            <a:endParaRPr lang="en-US" altLang="zh-CN" smtClean="0">
              <a:latin typeface="Arial" charset="0"/>
              <a:ea typeface="宋体" charset="-122"/>
            </a:endParaRPr>
          </a:p>
          <a:p>
            <a:fld id="{4363324C-774A-4699-8544-132F1AA4CFBC}"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04451"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a:p>
            <a:r>
              <a:rPr lang="zh-CN" altLang="en-US" smtClean="0">
                <a:latin typeface="Arial" charset="0"/>
                <a:ea typeface="宋体" charset="-122"/>
              </a:rPr>
              <a:t>版权所有 </a:t>
            </a:r>
          </a:p>
          <a:p>
            <a:endParaRPr lang="en-US" altLang="zh-CN" smtClean="0">
              <a:latin typeface="Arial" charset="0"/>
              <a:ea typeface="宋体" charset="-122"/>
            </a:endParaRPr>
          </a:p>
        </p:txBody>
      </p:sp>
      <p:sp>
        <p:nvSpPr>
          <p:cNvPr id="104452" name="灯片编号占位符 3"/>
          <p:cNvSpPr>
            <a:spLocks noGrp="1"/>
          </p:cNvSpPr>
          <p:nvPr>
            <p:ph type="sldNum" sz="quarter" idx="12"/>
          </p:nvPr>
        </p:nvSpPr>
        <p:spPr>
          <a:noFill/>
        </p:spPr>
        <p:txBody>
          <a:bodyPr/>
          <a:lstStyle/>
          <a:p>
            <a:endParaRPr lang="en-US" altLang="zh-CN" smtClean="0">
              <a:latin typeface="Arial" charset="0"/>
              <a:ea typeface="宋体" charset="-122"/>
            </a:endParaRPr>
          </a:p>
          <a:p>
            <a:fld id="{C7556C38-31C3-414B-A383-3F44CCD87E9A}" type="slidenum">
              <a:rPr lang="en-US" altLang="zh-CN" smtClean="0">
                <a:latin typeface="Arial" charset="0"/>
                <a:ea typeface="宋体" charset="-122"/>
              </a:rPr>
              <a:pPr/>
              <a:t>73</a:t>
            </a:fld>
            <a:endParaRPr lang="en-US" altLang="zh-CN" smtClean="0">
              <a:latin typeface="Arial" charset="0"/>
              <a:ea typeface="宋体" charset="-122"/>
            </a:endParaRPr>
          </a:p>
        </p:txBody>
      </p:sp>
      <p:sp>
        <p:nvSpPr>
          <p:cNvPr id="104453" name="内容占位符 7"/>
          <p:cNvSpPr>
            <a:spLocks noGrp="1"/>
          </p:cNvSpPr>
          <p:nvPr>
            <p:ph idx="1"/>
          </p:nvPr>
        </p:nvSpPr>
        <p:spPr/>
        <p:txBody>
          <a:bodyPr/>
          <a:lstStyle/>
          <a:p>
            <a:endParaRPr lang="zh-CN" altLang="en-US" smtClean="0"/>
          </a:p>
        </p:txBody>
      </p:sp>
      <p:pic>
        <p:nvPicPr>
          <p:cNvPr id="104454" name="Picture 1" descr="Pakistan page - export"/>
          <p:cNvPicPr>
            <a:picLocks noChangeAspect="1" noChangeArrowheads="1"/>
          </p:cNvPicPr>
          <p:nvPr/>
        </p:nvPicPr>
        <p:blipFill>
          <a:blip r:embed="rId2"/>
          <a:srcRect/>
          <a:stretch>
            <a:fillRect/>
          </a:stretch>
        </p:blipFill>
        <p:spPr bwMode="auto">
          <a:xfrm>
            <a:off x="0" y="1196975"/>
            <a:ext cx="9144000" cy="577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550" y="188913"/>
            <a:ext cx="7772400" cy="1143000"/>
          </a:xfrm>
        </p:spPr>
        <p:txBody>
          <a:bodyPr/>
          <a:lstStyle/>
          <a:p>
            <a:pPr>
              <a:defRPr/>
            </a:pPr>
            <a:r>
              <a:rPr lang="en-US" altLang="zh-CN" dirty="0" smtClean="0">
                <a:latin typeface="+mn-lt"/>
                <a:cs typeface="+mj-cs"/>
              </a:rPr>
              <a:t>EMIS</a:t>
            </a:r>
            <a:r>
              <a:rPr lang="zh-CN" altLang="en-US" dirty="0" smtClean="0">
                <a:cs typeface="+mj-cs"/>
              </a:rPr>
              <a:t>上的巴基斯坦</a:t>
            </a:r>
            <a:endParaRPr lang="zh-CN" altLang="en-US" dirty="0">
              <a:cs typeface="+mj-cs"/>
            </a:endParaRPr>
          </a:p>
        </p:txBody>
      </p:sp>
      <p:sp>
        <p:nvSpPr>
          <p:cNvPr id="105474"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C12923C5-2930-4EBD-ADCC-26FBC283DD83}"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05475"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1E977E61-1906-43A4-AAF8-A143D4DE23E5}" type="slidenum">
              <a:rPr lang="en-US" altLang="zh-CN" smtClean="0">
                <a:latin typeface="Arial" charset="0"/>
                <a:ea typeface="宋体" charset="-122"/>
              </a:rPr>
              <a:pPr/>
              <a:t>74</a:t>
            </a:fld>
            <a:endParaRPr lang="en-US" altLang="zh-CN" smtClean="0">
              <a:latin typeface="Arial" charset="0"/>
              <a:ea typeface="宋体" charset="-122"/>
            </a:endParaRPr>
          </a:p>
        </p:txBody>
      </p:sp>
      <p:graphicFrame>
        <p:nvGraphicFramePr>
          <p:cNvPr id="9" name="内容占位符 8"/>
          <p:cNvGraphicFramePr>
            <a:graphicFrameLocks noGrp="1"/>
          </p:cNvGraphicFramePr>
          <p:nvPr>
            <p:ph idx="1"/>
          </p:nvPr>
        </p:nvGraphicFramePr>
        <p:xfrm>
          <a:off x="323850" y="1557338"/>
          <a:ext cx="8496300" cy="4824412"/>
        </p:xfrm>
        <a:graphic>
          <a:graphicData uri="http://schemas.openxmlformats.org/drawingml/2006/table">
            <a:tbl>
              <a:tblPr/>
              <a:tblGrid>
                <a:gridCol w="3487829"/>
                <a:gridCol w="1001823"/>
                <a:gridCol w="1001823"/>
                <a:gridCol w="1001823"/>
                <a:gridCol w="1001823"/>
                <a:gridCol w="1001823"/>
              </a:tblGrid>
              <a:tr h="536060">
                <a:tc>
                  <a:txBody>
                    <a:bodyPr/>
                    <a:lstStyle/>
                    <a:p>
                      <a:pPr indent="226695" algn="ctr">
                        <a:lnSpc>
                          <a:spcPts val="1800"/>
                        </a:lnSpc>
                        <a:spcAft>
                          <a:spcPts val="0"/>
                        </a:spcAft>
                      </a:pPr>
                      <a:r>
                        <a:rPr lang="en-US" sz="1600" b="1" kern="100" dirty="0" err="1">
                          <a:solidFill>
                            <a:srgbClr val="000000"/>
                          </a:solidFill>
                          <a:latin typeface="+mn-ea"/>
                          <a:ea typeface="+mn-ea"/>
                          <a:cs typeface="宋体"/>
                        </a:rPr>
                        <a:t>指标</a:t>
                      </a:r>
                      <a:endParaRPr lang="zh-CN"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ctr">
                        <a:lnSpc>
                          <a:spcPts val="1800"/>
                        </a:lnSpc>
                        <a:spcAft>
                          <a:spcPts val="0"/>
                        </a:spcAft>
                      </a:pPr>
                      <a:r>
                        <a:rPr lang="en-US" sz="1600" b="1" kern="100" dirty="0">
                          <a:solidFill>
                            <a:srgbClr val="000000"/>
                          </a:solidFill>
                          <a:latin typeface="Arial" pitchFamily="34" charset="0"/>
                          <a:ea typeface="宋体"/>
                          <a:cs typeface="Arial" pitchFamily="34" charset="0"/>
                        </a:rPr>
                        <a:t>2014</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AF5"/>
                    </a:solidFill>
                  </a:tcPr>
                </a:tc>
                <a:tc>
                  <a:txBody>
                    <a:bodyPr/>
                    <a:lstStyle/>
                    <a:p>
                      <a:pPr indent="226695" algn="ctr">
                        <a:lnSpc>
                          <a:spcPts val="1800"/>
                        </a:lnSpc>
                        <a:spcAft>
                          <a:spcPts val="0"/>
                        </a:spcAft>
                      </a:pPr>
                      <a:r>
                        <a:rPr lang="en-US" sz="1600" b="1" kern="100">
                          <a:solidFill>
                            <a:srgbClr val="000000"/>
                          </a:solidFill>
                          <a:latin typeface="Arial" pitchFamily="34" charset="0"/>
                          <a:ea typeface="宋体"/>
                          <a:cs typeface="Arial" pitchFamily="34" charset="0"/>
                        </a:rPr>
                        <a:t>2015</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AF5"/>
                    </a:solidFill>
                  </a:tcPr>
                </a:tc>
                <a:tc>
                  <a:txBody>
                    <a:bodyPr/>
                    <a:lstStyle/>
                    <a:p>
                      <a:pPr indent="226695" algn="ctr">
                        <a:lnSpc>
                          <a:spcPts val="1800"/>
                        </a:lnSpc>
                        <a:spcAft>
                          <a:spcPts val="0"/>
                        </a:spcAft>
                      </a:pPr>
                      <a:r>
                        <a:rPr lang="en-US" sz="1600" b="1" kern="100">
                          <a:solidFill>
                            <a:srgbClr val="000000"/>
                          </a:solidFill>
                          <a:latin typeface="Arial" pitchFamily="34" charset="0"/>
                          <a:ea typeface="宋体"/>
                          <a:cs typeface="Arial" pitchFamily="34" charset="0"/>
                        </a:rPr>
                        <a:t>2016</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AF5"/>
                    </a:solidFill>
                  </a:tcPr>
                </a:tc>
                <a:tc>
                  <a:txBody>
                    <a:bodyPr/>
                    <a:lstStyle/>
                    <a:p>
                      <a:pPr indent="226695" algn="ctr">
                        <a:lnSpc>
                          <a:spcPts val="1800"/>
                        </a:lnSpc>
                        <a:spcAft>
                          <a:spcPts val="0"/>
                        </a:spcAft>
                      </a:pPr>
                      <a:r>
                        <a:rPr lang="en-US" sz="1600" b="1" kern="100">
                          <a:solidFill>
                            <a:srgbClr val="000000"/>
                          </a:solidFill>
                          <a:latin typeface="Arial" pitchFamily="34" charset="0"/>
                          <a:ea typeface="宋体"/>
                          <a:cs typeface="Arial" pitchFamily="34" charset="0"/>
                        </a:rPr>
                        <a:t>2017</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AF5"/>
                    </a:solidFill>
                  </a:tcPr>
                </a:tc>
                <a:tc>
                  <a:txBody>
                    <a:bodyPr/>
                    <a:lstStyle/>
                    <a:p>
                      <a:pPr indent="226695" algn="ctr">
                        <a:lnSpc>
                          <a:spcPts val="1800"/>
                        </a:lnSpc>
                        <a:spcAft>
                          <a:spcPts val="0"/>
                        </a:spcAft>
                      </a:pPr>
                      <a:r>
                        <a:rPr lang="en-US" sz="1600" b="1" kern="100">
                          <a:solidFill>
                            <a:srgbClr val="000000"/>
                          </a:solidFill>
                          <a:latin typeface="Arial" pitchFamily="34" charset="0"/>
                          <a:ea typeface="宋体"/>
                          <a:cs typeface="Arial" pitchFamily="34" charset="0"/>
                        </a:rPr>
                        <a:t>2018</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AF5"/>
                    </a:solidFill>
                  </a:tcPr>
                </a:tc>
              </a:tr>
              <a:tr h="1072119">
                <a:tc>
                  <a:txBody>
                    <a:bodyPr/>
                    <a:lstStyle/>
                    <a:p>
                      <a:pPr indent="226695">
                        <a:lnSpc>
                          <a:spcPts val="1800"/>
                        </a:lnSpc>
                        <a:spcAft>
                          <a:spcPts val="0"/>
                        </a:spcAft>
                      </a:pPr>
                      <a:r>
                        <a:rPr lang="en-US" sz="1600" kern="100" dirty="0" err="1">
                          <a:solidFill>
                            <a:srgbClr val="000000"/>
                          </a:solidFill>
                          <a:latin typeface="+mn-ea"/>
                          <a:ea typeface="+mn-ea"/>
                          <a:cs typeface="宋体"/>
                        </a:rPr>
                        <a:t>人口</a:t>
                      </a:r>
                      <a:r>
                        <a:rPr lang="en-US" sz="1600" kern="100" dirty="0">
                          <a:solidFill>
                            <a:srgbClr val="000000"/>
                          </a:solidFill>
                          <a:latin typeface="+mn-ea"/>
                          <a:ea typeface="+mn-ea"/>
                          <a:cs typeface="宋体"/>
                        </a:rPr>
                        <a:t> (</a:t>
                      </a:r>
                      <a:r>
                        <a:rPr lang="en-US" sz="1600" kern="100" dirty="0" err="1">
                          <a:solidFill>
                            <a:srgbClr val="000000"/>
                          </a:solidFill>
                          <a:latin typeface="+mn-ea"/>
                          <a:ea typeface="+mn-ea"/>
                          <a:cs typeface="宋体"/>
                        </a:rPr>
                        <a:t>年末数,百万</a:t>
                      </a:r>
                      <a:r>
                        <a:rPr lang="en-US" sz="1600" kern="100" dirty="0">
                          <a:solidFill>
                            <a:srgbClr val="000000"/>
                          </a:solidFill>
                          <a:latin typeface="+mn-ea"/>
                          <a:ea typeface="+mn-ea"/>
                          <a:cs typeface="宋体"/>
                        </a:rPr>
                        <a:t>)</a:t>
                      </a:r>
                      <a:endParaRPr lang="zh-CN"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185.1</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188.2</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191.3</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194.4</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197.6</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2119">
                <a:tc>
                  <a:txBody>
                    <a:bodyPr/>
                    <a:lstStyle/>
                    <a:p>
                      <a:pPr indent="226695">
                        <a:lnSpc>
                          <a:spcPts val="1800"/>
                        </a:lnSpc>
                        <a:spcAft>
                          <a:spcPts val="0"/>
                        </a:spcAft>
                      </a:pPr>
                      <a:r>
                        <a:rPr lang="en-US" sz="1600" kern="100" dirty="0" err="1">
                          <a:solidFill>
                            <a:srgbClr val="000000"/>
                          </a:solidFill>
                          <a:latin typeface="+mn-ea"/>
                          <a:ea typeface="+mn-ea"/>
                          <a:cs typeface="宋体"/>
                        </a:rPr>
                        <a:t>人均GDP</a:t>
                      </a:r>
                      <a:r>
                        <a:rPr lang="en-US" sz="1600" kern="100" dirty="0">
                          <a:solidFill>
                            <a:srgbClr val="000000"/>
                          </a:solidFill>
                          <a:latin typeface="+mn-ea"/>
                          <a:ea typeface="+mn-ea"/>
                          <a:cs typeface="宋体"/>
                        </a:rPr>
                        <a:t> (</a:t>
                      </a:r>
                      <a:r>
                        <a:rPr lang="en-US" sz="1600" kern="100" dirty="0" err="1">
                          <a:solidFill>
                            <a:srgbClr val="000000"/>
                          </a:solidFill>
                          <a:latin typeface="+mn-ea"/>
                          <a:ea typeface="+mn-ea"/>
                          <a:cs typeface="宋体"/>
                        </a:rPr>
                        <a:t>美元</a:t>
                      </a:r>
                      <a:r>
                        <a:rPr lang="en-US" sz="1600" kern="100" dirty="0">
                          <a:solidFill>
                            <a:srgbClr val="000000"/>
                          </a:solidFill>
                          <a:latin typeface="+mn-ea"/>
                          <a:ea typeface="+mn-ea"/>
                          <a:cs typeface="宋体"/>
                        </a:rPr>
                        <a:t>)</a:t>
                      </a:r>
                      <a:endParaRPr lang="zh-CN"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1339.4</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1406.4</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1471.8</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1565.5</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1683.6</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r>
              <a:tr h="1072119">
                <a:tc>
                  <a:txBody>
                    <a:bodyPr/>
                    <a:lstStyle/>
                    <a:p>
                      <a:pPr indent="226695">
                        <a:lnSpc>
                          <a:spcPts val="1800"/>
                        </a:lnSpc>
                        <a:spcAft>
                          <a:spcPts val="0"/>
                        </a:spcAft>
                      </a:pPr>
                      <a:r>
                        <a:rPr lang="en-US" sz="1600" kern="100" dirty="0" err="1">
                          <a:solidFill>
                            <a:srgbClr val="000000"/>
                          </a:solidFill>
                          <a:latin typeface="+mn-ea"/>
                          <a:ea typeface="+mn-ea"/>
                          <a:cs typeface="宋体"/>
                        </a:rPr>
                        <a:t>名义GDP</a:t>
                      </a:r>
                      <a:r>
                        <a:rPr lang="en-US" sz="1600" kern="100" dirty="0">
                          <a:solidFill>
                            <a:srgbClr val="000000"/>
                          </a:solidFill>
                          <a:latin typeface="+mn-ea"/>
                          <a:ea typeface="+mn-ea"/>
                          <a:cs typeface="宋体"/>
                        </a:rPr>
                        <a:t> (美元，10亿)</a:t>
                      </a:r>
                      <a:endParaRPr lang="zh-CN"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248</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264.6</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281.5</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304.3</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332.6</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6060">
                <a:tc>
                  <a:txBody>
                    <a:bodyPr/>
                    <a:lstStyle/>
                    <a:p>
                      <a:pPr indent="226695">
                        <a:lnSpc>
                          <a:spcPts val="1800"/>
                        </a:lnSpc>
                        <a:spcAft>
                          <a:spcPts val="0"/>
                        </a:spcAft>
                      </a:pPr>
                      <a:r>
                        <a:rPr lang="en-US" sz="1600" kern="100" dirty="0">
                          <a:solidFill>
                            <a:srgbClr val="000000"/>
                          </a:solidFill>
                          <a:latin typeface="+mn-ea"/>
                          <a:ea typeface="+mn-ea"/>
                          <a:cs typeface="宋体"/>
                        </a:rPr>
                        <a:t>GDP</a:t>
                      </a:r>
                      <a:r>
                        <a:rPr lang="zh-CN" sz="1600" kern="100" dirty="0">
                          <a:solidFill>
                            <a:srgbClr val="000000"/>
                          </a:solidFill>
                          <a:latin typeface="+mn-ea"/>
                          <a:ea typeface="+mn-ea"/>
                          <a:cs typeface="宋体"/>
                        </a:rPr>
                        <a:t>实际增长率（</a:t>
                      </a:r>
                      <a:r>
                        <a:rPr lang="en-US" sz="1600" kern="100" dirty="0">
                          <a:solidFill>
                            <a:srgbClr val="000000"/>
                          </a:solidFill>
                          <a:latin typeface="+mn-ea"/>
                          <a:ea typeface="+mn-ea"/>
                          <a:cs typeface="宋体"/>
                        </a:rPr>
                        <a:t>% </a:t>
                      </a:r>
                      <a:r>
                        <a:rPr lang="zh-CN" sz="1600" kern="100" dirty="0">
                          <a:solidFill>
                            <a:srgbClr val="000000"/>
                          </a:solidFill>
                          <a:latin typeface="+mn-ea"/>
                          <a:ea typeface="+mn-ea"/>
                          <a:cs typeface="宋体"/>
                        </a:rPr>
                        <a:t>）</a:t>
                      </a:r>
                      <a:endParaRPr lang="zh-CN"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4.1</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4.2</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5</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5.4</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5.5</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r>
              <a:tr h="536060">
                <a:tc>
                  <a:txBody>
                    <a:bodyPr/>
                    <a:lstStyle/>
                    <a:p>
                      <a:pPr indent="226695">
                        <a:lnSpc>
                          <a:spcPts val="1800"/>
                        </a:lnSpc>
                        <a:spcAft>
                          <a:spcPts val="0"/>
                        </a:spcAft>
                      </a:pPr>
                      <a:r>
                        <a:rPr lang="en-US" sz="1600" kern="100" dirty="0" err="1">
                          <a:solidFill>
                            <a:srgbClr val="000000"/>
                          </a:solidFill>
                          <a:latin typeface="+mn-ea"/>
                          <a:ea typeface="+mn-ea"/>
                          <a:cs typeface="宋体"/>
                        </a:rPr>
                        <a:t>外汇储备</a:t>
                      </a:r>
                      <a:r>
                        <a:rPr lang="en-US" sz="1600" kern="100" dirty="0">
                          <a:solidFill>
                            <a:srgbClr val="000000"/>
                          </a:solidFill>
                          <a:latin typeface="+mn-ea"/>
                          <a:ea typeface="+mn-ea"/>
                          <a:cs typeface="宋体"/>
                        </a:rPr>
                        <a:t>(年末数，美元，10亿)</a:t>
                      </a:r>
                      <a:endParaRPr lang="zh-CN"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10.1</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17</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17.7</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a:solidFill>
                            <a:srgbClr val="000000"/>
                          </a:solidFill>
                          <a:latin typeface="Arial" pitchFamily="34" charset="0"/>
                          <a:ea typeface="宋体"/>
                          <a:cs typeface="Arial" pitchFamily="34" charset="0"/>
                        </a:rPr>
                        <a:t>18</a:t>
                      </a:r>
                      <a:endParaRPr lang="zh-CN" sz="1600" kern="10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6695" algn="r">
                        <a:lnSpc>
                          <a:spcPts val="1800"/>
                        </a:lnSpc>
                        <a:spcAft>
                          <a:spcPts val="0"/>
                        </a:spcAft>
                      </a:pPr>
                      <a:r>
                        <a:rPr lang="en-US" sz="1600" kern="100" dirty="0">
                          <a:solidFill>
                            <a:srgbClr val="000000"/>
                          </a:solidFill>
                          <a:latin typeface="Arial" pitchFamily="34" charset="0"/>
                          <a:ea typeface="宋体"/>
                          <a:cs typeface="Arial" pitchFamily="34" charset="0"/>
                        </a:rPr>
                        <a:t>18.5</a:t>
                      </a:r>
                      <a:endParaRPr lang="zh-CN" sz="1600" kern="100" dirty="0">
                        <a:latin typeface="Arial" pitchFamily="34" charset="0"/>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cs typeface="+mj-cs"/>
              </a:rPr>
              <a:t>视觉情报</a:t>
            </a:r>
            <a:endParaRPr lang="zh-CN" altLang="en-US" dirty="0">
              <a:cs typeface="+mj-cs"/>
            </a:endParaRPr>
          </a:p>
        </p:txBody>
      </p:sp>
      <p:sp>
        <p:nvSpPr>
          <p:cNvPr id="106498" name="文本占位符 2"/>
          <p:cNvSpPr>
            <a:spLocks noGrp="1"/>
          </p:cNvSpPr>
          <p:nvPr>
            <p:ph type="body" idx="1"/>
          </p:nvPr>
        </p:nvSpPr>
        <p:spPr/>
        <p:txBody>
          <a:bodyPr/>
          <a:lstStyle/>
          <a:p>
            <a:endParaRPr lang="zh-CN" altLang="en-US" smtClean="0"/>
          </a:p>
        </p:txBody>
      </p:sp>
      <p:sp>
        <p:nvSpPr>
          <p:cNvPr id="106499" name="日期占位符 3"/>
          <p:cNvSpPr>
            <a:spLocks noGrp="1"/>
          </p:cNvSpPr>
          <p:nvPr>
            <p:ph type="dt" sz="quarter" idx="10"/>
          </p:nvPr>
        </p:nvSpPr>
        <p:spPr>
          <a:noFill/>
        </p:spPr>
        <p:txBody>
          <a:bodyPr/>
          <a:lstStyle/>
          <a:p>
            <a:fld id="{1DE97978-7013-4C73-A009-55F812D1B4CC}"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06500"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06501" name="灯片编号占位符 5"/>
          <p:cNvSpPr>
            <a:spLocks noGrp="1"/>
          </p:cNvSpPr>
          <p:nvPr>
            <p:ph type="sldNum" sz="quarter" idx="12"/>
          </p:nvPr>
        </p:nvSpPr>
        <p:spPr>
          <a:noFill/>
        </p:spPr>
        <p:txBody>
          <a:bodyPr/>
          <a:lstStyle/>
          <a:p>
            <a:fld id="{38863AB1-8455-4A48-AA91-DF261502543F}" type="slidenum">
              <a:rPr lang="en-US" altLang="zh-CN" smtClean="0">
                <a:latin typeface="Arial" charset="0"/>
                <a:ea typeface="宋体" charset="-122"/>
              </a:rPr>
              <a:pPr/>
              <a:t>75</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标题 6"/>
          <p:cNvSpPr>
            <a:spLocks noGrp="1"/>
          </p:cNvSpPr>
          <p:nvPr>
            <p:ph type="title"/>
          </p:nvPr>
        </p:nvSpPr>
        <p:spPr/>
        <p:txBody>
          <a:bodyPr/>
          <a:lstStyle/>
          <a:p>
            <a:pPr algn="l"/>
            <a:r>
              <a:rPr lang="zh-CN" altLang="en-US" smtClean="0"/>
              <a:t>视觉情报的定义</a:t>
            </a:r>
          </a:p>
        </p:txBody>
      </p:sp>
      <p:sp>
        <p:nvSpPr>
          <p:cNvPr id="107522" name="内容占位符 7"/>
          <p:cNvSpPr>
            <a:spLocks noGrp="1"/>
          </p:cNvSpPr>
          <p:nvPr>
            <p:ph idx="1"/>
          </p:nvPr>
        </p:nvSpPr>
        <p:spPr/>
        <p:txBody>
          <a:bodyPr/>
          <a:lstStyle/>
          <a:p>
            <a:r>
              <a:rPr lang="zh-CN" altLang="en-US" smtClean="0"/>
              <a:t>视觉情报通过画面的图象再现来传递有价值的知识信息。它既可以是静止的</a:t>
            </a:r>
            <a:r>
              <a:rPr lang="en-US" altLang="zh-CN" smtClean="0"/>
              <a:t>——</a:t>
            </a:r>
            <a:r>
              <a:rPr lang="zh-CN" altLang="en-US" smtClean="0"/>
              <a:t>瞬间的静态图象记录， 也可以是动态的</a:t>
            </a:r>
            <a:r>
              <a:rPr lang="en-US" altLang="zh-CN" smtClean="0"/>
              <a:t>——</a:t>
            </a:r>
            <a:r>
              <a:rPr lang="zh-CN" altLang="en-US" smtClean="0"/>
              <a:t>某时限内连续的、运动着的图象记录。从广义上讲，视觉情报资料包括照片、幻灯、绘画、图片、图表和电影与录像素材等。而从狭义上说，它只包括照片、幻灯和电影录像素材。</a:t>
            </a:r>
          </a:p>
        </p:txBody>
      </p:sp>
      <p:sp>
        <p:nvSpPr>
          <p:cNvPr id="107523" name="日期占位符 3"/>
          <p:cNvSpPr>
            <a:spLocks noGrp="1"/>
          </p:cNvSpPr>
          <p:nvPr>
            <p:ph type="dt" sz="quarter" idx="10"/>
          </p:nvPr>
        </p:nvSpPr>
        <p:spPr>
          <a:noFill/>
        </p:spPr>
        <p:txBody>
          <a:bodyPr/>
          <a:lstStyle/>
          <a:p>
            <a:fld id="{41D19913-36C2-4ADD-B5E9-E712029F08FE}"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07524"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07525" name="灯片编号占位符 5"/>
          <p:cNvSpPr>
            <a:spLocks noGrp="1"/>
          </p:cNvSpPr>
          <p:nvPr>
            <p:ph type="sldNum" sz="quarter" idx="12"/>
          </p:nvPr>
        </p:nvSpPr>
        <p:spPr>
          <a:noFill/>
        </p:spPr>
        <p:txBody>
          <a:bodyPr/>
          <a:lstStyle/>
          <a:p>
            <a:fld id="{A722AD9E-8957-4244-92A9-D2FCB81CC251}" type="slidenum">
              <a:rPr lang="en-US" altLang="zh-CN" smtClean="0">
                <a:latin typeface="Arial" charset="0"/>
                <a:ea typeface="宋体" charset="-122"/>
              </a:rPr>
              <a:pPr/>
              <a:t>76</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标题 1"/>
          <p:cNvSpPr>
            <a:spLocks noGrp="1"/>
          </p:cNvSpPr>
          <p:nvPr>
            <p:ph type="title"/>
          </p:nvPr>
        </p:nvSpPr>
        <p:spPr>
          <a:xfrm>
            <a:off x="2484438" y="0"/>
            <a:ext cx="6019800" cy="1190625"/>
          </a:xfrm>
        </p:spPr>
        <p:txBody>
          <a:bodyPr/>
          <a:lstStyle/>
          <a:p>
            <a:pPr algn="l"/>
            <a:r>
              <a:rPr lang="zh-CN" altLang="en-US" smtClean="0"/>
              <a:t>“发现大庆”中的视觉情报</a:t>
            </a:r>
          </a:p>
        </p:txBody>
      </p:sp>
      <p:sp>
        <p:nvSpPr>
          <p:cNvPr id="108546" name="日期占位符 3"/>
          <p:cNvSpPr>
            <a:spLocks noGrp="1"/>
          </p:cNvSpPr>
          <p:nvPr>
            <p:ph type="dt" sz="quarter" idx="10"/>
          </p:nvPr>
        </p:nvSpPr>
        <p:spPr>
          <a:noFill/>
        </p:spPr>
        <p:txBody>
          <a:bodyPr/>
          <a:lstStyle/>
          <a:p>
            <a:fld id="{52FCC32B-69D0-46EC-8445-29ECFD7C0D54}"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08547"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08548" name="灯片编号占位符 5"/>
          <p:cNvSpPr>
            <a:spLocks noGrp="1"/>
          </p:cNvSpPr>
          <p:nvPr>
            <p:ph type="sldNum" sz="quarter" idx="12"/>
          </p:nvPr>
        </p:nvSpPr>
        <p:spPr>
          <a:noFill/>
        </p:spPr>
        <p:txBody>
          <a:bodyPr/>
          <a:lstStyle/>
          <a:p>
            <a:fld id="{65935B8A-CDC1-4E57-894F-B15908F01F56}" type="slidenum">
              <a:rPr lang="en-US" altLang="zh-CN" smtClean="0">
                <a:latin typeface="Arial" charset="0"/>
                <a:ea typeface="宋体" charset="-122"/>
              </a:rPr>
              <a:pPr/>
              <a:t>77</a:t>
            </a:fld>
            <a:endParaRPr lang="en-US" altLang="zh-CN" smtClean="0">
              <a:latin typeface="Arial" charset="0"/>
              <a:ea typeface="宋体" charset="-122"/>
            </a:endParaRPr>
          </a:p>
        </p:txBody>
      </p:sp>
      <p:pic>
        <p:nvPicPr>
          <p:cNvPr id="108549" name="Picture 2"/>
          <p:cNvPicPr>
            <a:picLocks noChangeAspect="1" noChangeArrowheads="1"/>
          </p:cNvPicPr>
          <p:nvPr/>
        </p:nvPicPr>
        <p:blipFill>
          <a:blip r:embed="rId2"/>
          <a:srcRect/>
          <a:stretch>
            <a:fillRect/>
          </a:stretch>
        </p:blipFill>
        <p:spPr bwMode="auto">
          <a:xfrm>
            <a:off x="5072063" y="1052513"/>
            <a:ext cx="4044950" cy="5292725"/>
          </a:xfrm>
          <a:prstGeom prst="rect">
            <a:avLst/>
          </a:prstGeom>
          <a:noFill/>
          <a:ln w="9525">
            <a:noFill/>
            <a:miter lim="800000"/>
            <a:headEnd/>
            <a:tailEnd/>
          </a:ln>
        </p:spPr>
      </p:pic>
      <p:pic>
        <p:nvPicPr>
          <p:cNvPr id="108550" name="Picture 3"/>
          <p:cNvPicPr>
            <a:picLocks noGrp="1" noChangeAspect="1" noChangeArrowheads="1"/>
          </p:cNvPicPr>
          <p:nvPr>
            <p:ph idx="1"/>
          </p:nvPr>
        </p:nvPicPr>
        <p:blipFill>
          <a:blip r:embed="rId3"/>
          <a:srcRect/>
          <a:stretch>
            <a:fillRect/>
          </a:stretch>
        </p:blipFill>
        <p:spPr>
          <a:xfrm>
            <a:off x="0" y="3068638"/>
            <a:ext cx="5059363" cy="3789362"/>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标题 1"/>
          <p:cNvSpPr>
            <a:spLocks noGrp="1"/>
          </p:cNvSpPr>
          <p:nvPr>
            <p:ph type="title"/>
          </p:nvPr>
        </p:nvSpPr>
        <p:spPr>
          <a:xfrm>
            <a:off x="2411413" y="90488"/>
            <a:ext cx="6199187" cy="1190625"/>
          </a:xfrm>
        </p:spPr>
        <p:txBody>
          <a:bodyPr/>
          <a:lstStyle/>
          <a:p>
            <a:pPr algn="l"/>
            <a:r>
              <a:rPr lang="zh-CN" altLang="en-US" smtClean="0"/>
              <a:t>满铁地图</a:t>
            </a:r>
          </a:p>
        </p:txBody>
      </p:sp>
      <p:sp>
        <p:nvSpPr>
          <p:cNvPr id="109570" name="日期占位符 3"/>
          <p:cNvSpPr>
            <a:spLocks noGrp="1"/>
          </p:cNvSpPr>
          <p:nvPr>
            <p:ph type="dt" sz="quarter" idx="10"/>
          </p:nvPr>
        </p:nvSpPr>
        <p:spPr>
          <a:noFill/>
        </p:spPr>
        <p:txBody>
          <a:bodyPr/>
          <a:lstStyle/>
          <a:p>
            <a:fld id="{1D7280CD-12BC-44C1-9A0D-E56AEC710D9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09571"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09572" name="灯片编号占位符 5"/>
          <p:cNvSpPr>
            <a:spLocks noGrp="1"/>
          </p:cNvSpPr>
          <p:nvPr>
            <p:ph type="sldNum" sz="quarter" idx="12"/>
          </p:nvPr>
        </p:nvSpPr>
        <p:spPr>
          <a:noFill/>
        </p:spPr>
        <p:txBody>
          <a:bodyPr/>
          <a:lstStyle/>
          <a:p>
            <a:fld id="{ECD74005-C8EE-4303-BC8D-B9899F9796B5}" type="slidenum">
              <a:rPr lang="en-US" altLang="zh-CN" smtClean="0">
                <a:latin typeface="Arial" charset="0"/>
                <a:ea typeface="宋体" charset="-122"/>
              </a:rPr>
              <a:pPr/>
              <a:t>78</a:t>
            </a:fld>
            <a:endParaRPr lang="en-US" altLang="zh-CN" smtClean="0">
              <a:latin typeface="Arial" charset="0"/>
              <a:ea typeface="宋体" charset="-122"/>
            </a:endParaRPr>
          </a:p>
        </p:txBody>
      </p:sp>
      <p:pic>
        <p:nvPicPr>
          <p:cNvPr id="109573" name="Picture 2"/>
          <p:cNvPicPr>
            <a:picLocks noChangeAspect="1" noChangeArrowheads="1"/>
          </p:cNvPicPr>
          <p:nvPr/>
        </p:nvPicPr>
        <p:blipFill>
          <a:blip r:embed="rId2"/>
          <a:srcRect/>
          <a:stretch>
            <a:fillRect/>
          </a:stretch>
        </p:blipFill>
        <p:spPr bwMode="auto">
          <a:xfrm>
            <a:off x="5508625" y="0"/>
            <a:ext cx="3635375" cy="5621338"/>
          </a:xfrm>
          <a:prstGeom prst="rect">
            <a:avLst/>
          </a:prstGeom>
          <a:noFill/>
          <a:ln w="9525">
            <a:noFill/>
            <a:miter lim="800000"/>
            <a:headEnd/>
            <a:tailEnd/>
          </a:ln>
        </p:spPr>
      </p:pic>
      <p:pic>
        <p:nvPicPr>
          <p:cNvPr id="109574" name="内容占位符 6"/>
          <p:cNvPicPr>
            <a:picLocks noGrp="1" noChangeAspect="1"/>
          </p:cNvPicPr>
          <p:nvPr>
            <p:ph idx="1"/>
          </p:nvPr>
        </p:nvPicPr>
        <p:blipFill>
          <a:blip r:embed="rId3"/>
          <a:srcRect/>
          <a:stretch>
            <a:fillRect/>
          </a:stretch>
        </p:blipFill>
        <p:spPr>
          <a:xfrm>
            <a:off x="0" y="3192463"/>
            <a:ext cx="5580063" cy="3665537"/>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标题 1"/>
          <p:cNvSpPr>
            <a:spLocks noGrp="1"/>
          </p:cNvSpPr>
          <p:nvPr>
            <p:ph type="title"/>
          </p:nvPr>
        </p:nvSpPr>
        <p:spPr>
          <a:xfrm>
            <a:off x="2590800" y="90488"/>
            <a:ext cx="6019800" cy="962025"/>
          </a:xfrm>
        </p:spPr>
        <p:txBody>
          <a:bodyPr/>
          <a:lstStyle/>
          <a:p>
            <a:r>
              <a:rPr lang="zh-CN" altLang="en-US" smtClean="0"/>
              <a:t>大数据时代的视觉情报</a:t>
            </a:r>
          </a:p>
        </p:txBody>
      </p:sp>
      <p:sp>
        <p:nvSpPr>
          <p:cNvPr id="110594" name="内容占位符 2"/>
          <p:cNvSpPr>
            <a:spLocks noGrp="1"/>
          </p:cNvSpPr>
          <p:nvPr>
            <p:ph idx="1"/>
          </p:nvPr>
        </p:nvSpPr>
        <p:spPr/>
        <p:txBody>
          <a:bodyPr/>
          <a:lstStyle/>
          <a:p>
            <a:r>
              <a:rPr lang="zh-CN" altLang="en-US" smtClean="0"/>
              <a:t>技术发展使视觉情报爆炸式增长</a:t>
            </a:r>
            <a:endParaRPr lang="en-US" altLang="zh-CN" smtClean="0"/>
          </a:p>
          <a:p>
            <a:pPr lvl="1"/>
            <a:r>
              <a:rPr lang="zh-CN" altLang="en-US" smtClean="0"/>
              <a:t>便携式相机</a:t>
            </a:r>
            <a:endParaRPr lang="en-US" altLang="zh-CN" smtClean="0"/>
          </a:p>
          <a:p>
            <a:pPr lvl="1"/>
            <a:r>
              <a:rPr lang="zh-CN" altLang="en-US" smtClean="0"/>
              <a:t>智能手机</a:t>
            </a:r>
            <a:endParaRPr lang="en-US" altLang="zh-CN" smtClean="0"/>
          </a:p>
          <a:p>
            <a:pPr lvl="1"/>
            <a:r>
              <a:rPr lang="zh-CN" altLang="en-US" smtClean="0"/>
              <a:t>监控设备</a:t>
            </a:r>
            <a:endParaRPr lang="en-US" altLang="zh-CN" smtClean="0"/>
          </a:p>
          <a:p>
            <a:pPr lvl="1"/>
            <a:r>
              <a:rPr lang="zh-CN" altLang="en-US" smtClean="0"/>
              <a:t>地图实景</a:t>
            </a:r>
            <a:endParaRPr lang="en-US" altLang="zh-CN" smtClean="0"/>
          </a:p>
          <a:p>
            <a:pPr lvl="1"/>
            <a:r>
              <a:rPr lang="zh-CN" altLang="en-US" smtClean="0"/>
              <a:t>商场监控</a:t>
            </a:r>
            <a:endParaRPr lang="en-US" altLang="zh-CN" smtClean="0"/>
          </a:p>
          <a:p>
            <a:pPr lvl="1"/>
            <a:r>
              <a:rPr lang="zh-CN" altLang="en-US" smtClean="0"/>
              <a:t>图像匹配</a:t>
            </a:r>
            <a:endParaRPr lang="en-US" altLang="zh-CN" smtClean="0"/>
          </a:p>
          <a:p>
            <a:pPr lvl="1"/>
            <a:endParaRPr lang="en-US" altLang="zh-CN" smtClean="0"/>
          </a:p>
          <a:p>
            <a:pPr lvl="1"/>
            <a:endParaRPr lang="zh-CN" altLang="en-US" smtClean="0"/>
          </a:p>
        </p:txBody>
      </p:sp>
      <p:sp>
        <p:nvSpPr>
          <p:cNvPr id="110595" name="日期占位符 3"/>
          <p:cNvSpPr>
            <a:spLocks noGrp="1"/>
          </p:cNvSpPr>
          <p:nvPr>
            <p:ph type="dt" sz="quarter" idx="10"/>
          </p:nvPr>
        </p:nvSpPr>
        <p:spPr>
          <a:noFill/>
        </p:spPr>
        <p:txBody>
          <a:bodyPr/>
          <a:lstStyle/>
          <a:p>
            <a:fld id="{660AF7A4-B2EF-4FC7-BD0C-AC7A1FF6B712}"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10596"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10597" name="灯片编号占位符 5"/>
          <p:cNvSpPr>
            <a:spLocks noGrp="1"/>
          </p:cNvSpPr>
          <p:nvPr>
            <p:ph type="sldNum" sz="quarter" idx="12"/>
          </p:nvPr>
        </p:nvSpPr>
        <p:spPr>
          <a:noFill/>
        </p:spPr>
        <p:txBody>
          <a:bodyPr/>
          <a:lstStyle/>
          <a:p>
            <a:fld id="{E5318EFD-CE5D-46B0-AB2C-59A2133CC88E}" type="slidenum">
              <a:rPr lang="en-US" altLang="zh-CN" smtClean="0">
                <a:latin typeface="Arial" charset="0"/>
                <a:ea typeface="宋体" charset="-122"/>
              </a:rPr>
              <a:pPr/>
              <a:t>79</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2124075" y="0"/>
            <a:ext cx="6840538" cy="1190625"/>
          </a:xfrm>
        </p:spPr>
        <p:txBody>
          <a:bodyPr/>
          <a:lstStyle/>
          <a:p>
            <a:r>
              <a:rPr lang="en-US" altLang="zh-CN" smtClean="0"/>
              <a:t>20</a:t>
            </a:r>
            <a:r>
              <a:rPr lang="zh-CN" altLang="en-US" smtClean="0"/>
              <a:t>世纪</a:t>
            </a:r>
            <a:r>
              <a:rPr lang="en-US" altLang="zh-CN" smtClean="0"/>
              <a:t>80</a:t>
            </a:r>
            <a:r>
              <a:rPr lang="zh-CN" altLang="en-US" smtClean="0"/>
              <a:t>年代传统情报的新探索</a:t>
            </a:r>
          </a:p>
        </p:txBody>
      </p:sp>
      <p:sp>
        <p:nvSpPr>
          <p:cNvPr id="24578" name="内容占位符 2"/>
          <p:cNvSpPr>
            <a:spLocks noGrp="1"/>
          </p:cNvSpPr>
          <p:nvPr>
            <p:ph idx="1"/>
          </p:nvPr>
        </p:nvSpPr>
        <p:spPr/>
        <p:txBody>
          <a:bodyPr/>
          <a:lstStyle/>
          <a:p>
            <a:r>
              <a:rPr lang="zh-CN" altLang="en-US" smtClean="0"/>
              <a:t>情报研究</a:t>
            </a:r>
            <a:endParaRPr lang="en-US" altLang="zh-CN" smtClean="0"/>
          </a:p>
          <a:p>
            <a:r>
              <a:rPr lang="zh-CN" altLang="en-US" b="1" smtClean="0"/>
              <a:t>咨询</a:t>
            </a:r>
            <a:endParaRPr lang="en-US" altLang="zh-CN" b="1" smtClean="0"/>
          </a:p>
          <a:p>
            <a:r>
              <a:rPr lang="zh-CN" altLang="en-US" smtClean="0"/>
              <a:t>软科学</a:t>
            </a:r>
            <a:endParaRPr lang="en-US" altLang="zh-CN" smtClean="0"/>
          </a:p>
          <a:p>
            <a:r>
              <a:rPr lang="zh-CN" altLang="en-US" smtClean="0"/>
              <a:t>系统工程</a:t>
            </a:r>
            <a:endParaRPr lang="en-US" altLang="zh-CN" smtClean="0"/>
          </a:p>
          <a:p>
            <a:r>
              <a:rPr lang="zh-CN" altLang="en-US" smtClean="0"/>
              <a:t>创新发明学</a:t>
            </a:r>
            <a:endParaRPr lang="en-US" altLang="zh-CN" smtClean="0"/>
          </a:p>
          <a:p>
            <a:r>
              <a:rPr lang="zh-CN" altLang="en-US" smtClean="0"/>
              <a:t>人才学</a:t>
            </a:r>
            <a:endParaRPr lang="en-US" altLang="zh-CN" smtClean="0"/>
          </a:p>
          <a:p>
            <a:r>
              <a:rPr lang="zh-CN" altLang="en-US" b="1" smtClean="0">
                <a:solidFill>
                  <a:srgbClr val="FF0000"/>
                </a:solidFill>
              </a:rPr>
              <a:t>竞争（商业）情报</a:t>
            </a:r>
          </a:p>
        </p:txBody>
      </p:sp>
      <p:sp>
        <p:nvSpPr>
          <p:cNvPr id="24579" name="日期占位符 3"/>
          <p:cNvSpPr>
            <a:spLocks noGrp="1"/>
          </p:cNvSpPr>
          <p:nvPr>
            <p:ph type="dt" sz="quarter" idx="10"/>
          </p:nvPr>
        </p:nvSpPr>
        <p:spPr>
          <a:noFill/>
        </p:spPr>
        <p:txBody>
          <a:bodyPr/>
          <a:lstStyle/>
          <a:p>
            <a:fld id="{6B0C9323-A225-401F-AD1F-82C775A99BD0}"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24580"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4581" name="灯片编号占位符 5"/>
          <p:cNvSpPr>
            <a:spLocks noGrp="1"/>
          </p:cNvSpPr>
          <p:nvPr>
            <p:ph type="sldNum" sz="quarter" idx="12"/>
          </p:nvPr>
        </p:nvSpPr>
        <p:spPr>
          <a:noFill/>
        </p:spPr>
        <p:txBody>
          <a:bodyPr/>
          <a:lstStyle/>
          <a:p>
            <a:fld id="{E2612A0A-3E33-4C6D-B6C8-D06A040FFD94}" type="slidenum">
              <a:rPr lang="en-US" altLang="zh-CN" smtClean="0">
                <a:latin typeface="Arial" charset="0"/>
                <a:ea typeface="宋体" charset="-122"/>
              </a:rPr>
              <a:pPr/>
              <a:t>8</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图片 7"/>
          <p:cNvPicPr>
            <a:picLocks noChangeAspect="1"/>
          </p:cNvPicPr>
          <p:nvPr/>
        </p:nvPicPr>
        <p:blipFill>
          <a:blip r:embed="rId2"/>
          <a:srcRect/>
          <a:stretch>
            <a:fillRect/>
          </a:stretch>
        </p:blipFill>
        <p:spPr bwMode="auto">
          <a:xfrm>
            <a:off x="0" y="3041650"/>
            <a:ext cx="6227763" cy="3798888"/>
          </a:xfrm>
          <a:prstGeom prst="rect">
            <a:avLst/>
          </a:prstGeom>
          <a:noFill/>
          <a:ln w="9525">
            <a:noFill/>
            <a:miter lim="800000"/>
            <a:headEnd/>
            <a:tailEnd/>
          </a:ln>
        </p:spPr>
      </p:pic>
      <p:sp>
        <p:nvSpPr>
          <p:cNvPr id="111618" name="标题 1"/>
          <p:cNvSpPr>
            <a:spLocks noGrp="1"/>
          </p:cNvSpPr>
          <p:nvPr>
            <p:ph type="title"/>
          </p:nvPr>
        </p:nvSpPr>
        <p:spPr/>
        <p:txBody>
          <a:bodyPr/>
          <a:lstStyle/>
          <a:p>
            <a:pPr algn="l"/>
            <a:r>
              <a:rPr lang="zh-CN" altLang="en-US" smtClean="0"/>
              <a:t>案例</a:t>
            </a:r>
          </a:p>
        </p:txBody>
      </p:sp>
      <p:pic>
        <p:nvPicPr>
          <p:cNvPr id="111619" name="内容占位符 6"/>
          <p:cNvPicPr>
            <a:picLocks noGrp="1" noChangeAspect="1"/>
          </p:cNvPicPr>
          <p:nvPr>
            <p:ph idx="1"/>
          </p:nvPr>
        </p:nvPicPr>
        <p:blipFill>
          <a:blip r:embed="rId3"/>
          <a:srcRect/>
          <a:stretch>
            <a:fillRect/>
          </a:stretch>
        </p:blipFill>
        <p:spPr>
          <a:xfrm>
            <a:off x="4052888" y="33338"/>
            <a:ext cx="5091112" cy="3497262"/>
          </a:xfrm>
        </p:spPr>
      </p:pic>
      <p:sp>
        <p:nvSpPr>
          <p:cNvPr id="111620" name="日期占位符 3"/>
          <p:cNvSpPr>
            <a:spLocks noGrp="1"/>
          </p:cNvSpPr>
          <p:nvPr>
            <p:ph type="dt" sz="quarter" idx="10"/>
          </p:nvPr>
        </p:nvSpPr>
        <p:spPr>
          <a:noFill/>
        </p:spPr>
        <p:txBody>
          <a:bodyPr/>
          <a:lstStyle/>
          <a:p>
            <a:fld id="{75E17DC7-B8F9-4B57-ADA6-ACD3A66C9436}"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11621"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11622" name="灯片编号占位符 5"/>
          <p:cNvSpPr>
            <a:spLocks noGrp="1"/>
          </p:cNvSpPr>
          <p:nvPr>
            <p:ph type="sldNum" sz="quarter" idx="12"/>
          </p:nvPr>
        </p:nvSpPr>
        <p:spPr>
          <a:noFill/>
        </p:spPr>
        <p:txBody>
          <a:bodyPr/>
          <a:lstStyle/>
          <a:p>
            <a:fld id="{F87CF40A-072F-4BFD-A7E0-9E331EA0F06B}" type="slidenum">
              <a:rPr lang="en-US" altLang="zh-CN" smtClean="0">
                <a:latin typeface="Arial" charset="0"/>
                <a:ea typeface="宋体" charset="-122"/>
              </a:rPr>
              <a:pPr/>
              <a:t>80</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cs typeface="+mj-cs"/>
              </a:rPr>
              <a:t>竞争情报素养的培育</a:t>
            </a:r>
            <a:endParaRPr lang="zh-CN" altLang="en-US" dirty="0">
              <a:cs typeface="+mj-cs"/>
            </a:endParaRPr>
          </a:p>
        </p:txBody>
      </p:sp>
      <p:sp>
        <p:nvSpPr>
          <p:cNvPr id="112642" name="文本占位符 2"/>
          <p:cNvSpPr>
            <a:spLocks noGrp="1"/>
          </p:cNvSpPr>
          <p:nvPr>
            <p:ph type="body" idx="1"/>
          </p:nvPr>
        </p:nvSpPr>
        <p:spPr/>
        <p:txBody>
          <a:bodyPr/>
          <a:lstStyle/>
          <a:p>
            <a:endParaRPr lang="zh-CN" altLang="en-US" smtClean="0"/>
          </a:p>
        </p:txBody>
      </p:sp>
      <p:sp>
        <p:nvSpPr>
          <p:cNvPr id="112643" name="日期占位符 3"/>
          <p:cNvSpPr>
            <a:spLocks noGrp="1"/>
          </p:cNvSpPr>
          <p:nvPr>
            <p:ph type="dt" sz="quarter" idx="10"/>
          </p:nvPr>
        </p:nvSpPr>
        <p:spPr>
          <a:noFill/>
        </p:spPr>
        <p:txBody>
          <a:bodyPr/>
          <a:lstStyle/>
          <a:p>
            <a:fld id="{BF562D38-D74D-4F5E-9F81-CC2C1E8D5B9F}"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12644"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12645" name="灯片编号占位符 5"/>
          <p:cNvSpPr>
            <a:spLocks noGrp="1"/>
          </p:cNvSpPr>
          <p:nvPr>
            <p:ph type="sldNum" sz="quarter" idx="12"/>
          </p:nvPr>
        </p:nvSpPr>
        <p:spPr>
          <a:noFill/>
        </p:spPr>
        <p:txBody>
          <a:bodyPr/>
          <a:lstStyle/>
          <a:p>
            <a:fld id="{9701785C-B4C8-4066-9AC0-7E6ACCFAA2FF}" type="slidenum">
              <a:rPr lang="en-US" altLang="zh-CN" smtClean="0">
                <a:latin typeface="Arial" charset="0"/>
                <a:ea typeface="宋体" charset="-122"/>
              </a:rPr>
              <a:pPr/>
              <a:t>81</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灯片编号占位符 5"/>
          <p:cNvSpPr>
            <a:spLocks noGrp="1"/>
          </p:cNvSpPr>
          <p:nvPr>
            <p:ph type="sldNum" sz="quarter" idx="12"/>
          </p:nvPr>
        </p:nvSpPr>
        <p:spPr>
          <a:noFill/>
        </p:spPr>
        <p:txBody>
          <a:bodyPr/>
          <a:lstStyle/>
          <a:p>
            <a:fld id="{CF7D49DF-FB10-4CEC-A86F-F7FA6477D3B0}" type="slidenum">
              <a:rPr lang="en-US" altLang="zh-CN" smtClean="0">
                <a:latin typeface="Arial" charset="0"/>
                <a:ea typeface="宋体" charset="-122"/>
              </a:rPr>
              <a:pPr/>
              <a:t>82</a:t>
            </a:fld>
            <a:endParaRPr lang="en-US" altLang="zh-CN" smtClean="0">
              <a:latin typeface="Arial" charset="0"/>
              <a:ea typeface="宋体" charset="-122"/>
            </a:endParaRPr>
          </a:p>
        </p:txBody>
      </p:sp>
      <p:sp>
        <p:nvSpPr>
          <p:cNvPr id="113666" name="Rectangle 2"/>
          <p:cNvSpPr>
            <a:spLocks noGrp="1" noChangeArrowheads="1"/>
          </p:cNvSpPr>
          <p:nvPr>
            <p:ph type="title"/>
          </p:nvPr>
        </p:nvSpPr>
        <p:spPr/>
        <p:txBody>
          <a:bodyPr/>
          <a:lstStyle/>
          <a:p>
            <a:pPr eaLnBrk="1" hangingPunct="1"/>
            <a:r>
              <a:rPr lang="zh-CN" altLang="en-US" smtClean="0"/>
              <a:t>个人情报力的构成</a:t>
            </a:r>
          </a:p>
        </p:txBody>
      </p:sp>
      <p:sp>
        <p:nvSpPr>
          <p:cNvPr id="113667" name="Rectangle 3"/>
          <p:cNvSpPr>
            <a:spLocks noGrp="1" noChangeArrowheads="1"/>
          </p:cNvSpPr>
          <p:nvPr>
            <p:ph type="body" idx="1"/>
          </p:nvPr>
        </p:nvSpPr>
        <p:spPr/>
        <p:txBody>
          <a:bodyPr/>
          <a:lstStyle/>
          <a:p>
            <a:pPr eaLnBrk="1" hangingPunct="1"/>
            <a:r>
              <a:rPr lang="zh-CN" altLang="en-US" smtClean="0"/>
              <a:t>语言能力</a:t>
            </a:r>
          </a:p>
          <a:p>
            <a:pPr eaLnBrk="1" hangingPunct="1"/>
            <a:r>
              <a:rPr lang="en-US" altLang="zh-CN" smtClean="0"/>
              <a:t>T</a:t>
            </a:r>
            <a:r>
              <a:rPr lang="zh-CN" altLang="en-US" smtClean="0"/>
              <a:t>型的知识结构</a:t>
            </a:r>
          </a:p>
          <a:p>
            <a:pPr eaLnBrk="1" hangingPunct="1"/>
            <a:r>
              <a:rPr lang="zh-CN" altLang="en-US" smtClean="0"/>
              <a:t>沟通能力</a:t>
            </a:r>
          </a:p>
          <a:p>
            <a:pPr lvl="1" eaLnBrk="1" hangingPunct="1"/>
            <a:r>
              <a:rPr lang="zh-CN" altLang="en-US" smtClean="0"/>
              <a:t>对客户的双方沟通</a:t>
            </a:r>
            <a:r>
              <a:rPr lang="en-US" altLang="zh-CN" smtClean="0"/>
              <a:t>/</a:t>
            </a:r>
            <a:r>
              <a:rPr lang="zh-CN" altLang="en-US" smtClean="0"/>
              <a:t>对情报源</a:t>
            </a:r>
          </a:p>
          <a:p>
            <a:pPr eaLnBrk="1" hangingPunct="1"/>
            <a:r>
              <a:rPr lang="zh-CN" altLang="en-US" smtClean="0"/>
              <a:t>对信息的敏感</a:t>
            </a:r>
          </a:p>
          <a:p>
            <a:pPr eaLnBrk="1" hangingPunct="1"/>
            <a:r>
              <a:rPr lang="zh-CN" altLang="en-US" smtClean="0"/>
              <a:t>商业思考</a:t>
            </a:r>
            <a:r>
              <a:rPr lang="en-US" altLang="zh-CN" smtClean="0"/>
              <a:t>(business thinking)</a:t>
            </a:r>
            <a:r>
              <a:rPr lang="zh-CN" altLang="en-US" smtClean="0"/>
              <a:t>框架</a:t>
            </a:r>
          </a:p>
          <a:p>
            <a:pPr eaLnBrk="1" hangingPunct="1"/>
            <a:r>
              <a:rPr lang="zh-CN" altLang="en-US" smtClean="0"/>
              <a:t>情报收集整合</a:t>
            </a:r>
          </a:p>
        </p:txBody>
      </p:sp>
      <p:sp>
        <p:nvSpPr>
          <p:cNvPr id="113668" name="日期占位符 3"/>
          <p:cNvSpPr txBox="1">
            <a:spLocks/>
          </p:cNvSpPr>
          <p:nvPr/>
        </p:nvSpPr>
        <p:spPr bwMode="auto">
          <a:xfrm>
            <a:off x="0" y="6400800"/>
            <a:ext cx="1295400" cy="457200"/>
          </a:xfrm>
          <a:prstGeom prst="rect">
            <a:avLst/>
          </a:prstGeom>
          <a:noFill/>
          <a:ln w="9525">
            <a:noFill/>
            <a:miter lim="800000"/>
            <a:headEnd/>
            <a:tailEnd/>
          </a:ln>
        </p:spPr>
        <p:txBody>
          <a:bodyPr/>
          <a:lstStyle/>
          <a:p>
            <a:pPr algn="ctr"/>
            <a:fld id="{23FD1906-847A-4D44-B45F-4ED15679DFE1}" type="datetime1">
              <a:rPr lang="zh-CN" altLang="en-US" sz="1000"/>
              <a:pPr algn="ctr"/>
              <a:t>2016/9/11</a:t>
            </a:fld>
            <a:endParaRPr lang="en-US" altLang="zh-CN" sz="1000"/>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标题 1"/>
          <p:cNvSpPr>
            <a:spLocks noGrp="1"/>
          </p:cNvSpPr>
          <p:nvPr>
            <p:ph type="title"/>
          </p:nvPr>
        </p:nvSpPr>
        <p:spPr/>
        <p:txBody>
          <a:bodyPr/>
          <a:lstStyle/>
          <a:p>
            <a:r>
              <a:rPr lang="zh-CN" altLang="en-US" smtClean="0"/>
              <a:t>企业常用分析方法列举</a:t>
            </a:r>
          </a:p>
        </p:txBody>
      </p:sp>
      <p:graphicFrame>
        <p:nvGraphicFramePr>
          <p:cNvPr id="7" name="内容占位符 6"/>
          <p:cNvGraphicFramePr>
            <a:graphicFrameLocks noGrp="1"/>
          </p:cNvGraphicFramePr>
          <p:nvPr>
            <p:ph idx="1"/>
          </p:nvPr>
        </p:nvGraphicFramePr>
        <p:xfrm>
          <a:off x="539750" y="1700213"/>
          <a:ext cx="8353425" cy="4452937"/>
        </p:xfrm>
        <a:graphic>
          <a:graphicData uri="http://schemas.openxmlformats.org/drawingml/2006/table">
            <a:tbl>
              <a:tblPr firstRow="1" bandRow="1">
                <a:tableStyleId>{5C22544A-7EE6-4342-B048-85BDC9FD1C3A}</a:tableStyleId>
              </a:tblPr>
              <a:tblGrid>
                <a:gridCol w="1670685"/>
                <a:gridCol w="1480432"/>
                <a:gridCol w="1583311"/>
                <a:gridCol w="1734102"/>
                <a:gridCol w="1884894"/>
              </a:tblGrid>
              <a:tr h="944499">
                <a:tc>
                  <a:txBody>
                    <a:bodyPr/>
                    <a:lstStyle/>
                    <a:p>
                      <a:endParaRPr lang="zh-CN" altLang="en-US" sz="1800" dirty="0"/>
                    </a:p>
                  </a:txBody>
                  <a:tcPr marL="91445" marR="91445" marT="45718" marB="45718"/>
                </a:tc>
                <a:tc>
                  <a:txBody>
                    <a:bodyPr/>
                    <a:lstStyle/>
                    <a:p>
                      <a:pPr algn="ctr"/>
                      <a:r>
                        <a:rPr lang="zh-CN" altLang="en-US" sz="2800" b="0" dirty="0" smtClean="0">
                          <a:solidFill>
                            <a:schemeClr val="tx1"/>
                          </a:solidFill>
                          <a:latin typeface="华文细黑" pitchFamily="2" charset="-122"/>
                          <a:ea typeface="华文细黑" pitchFamily="2" charset="-122"/>
                        </a:rPr>
                        <a:t>方法</a:t>
                      </a:r>
                      <a:r>
                        <a:rPr lang="en-US" altLang="zh-CN" sz="2800" b="0" dirty="0" smtClean="0">
                          <a:solidFill>
                            <a:schemeClr val="tx1"/>
                          </a:solidFill>
                          <a:latin typeface="华文细黑" pitchFamily="2" charset="-122"/>
                          <a:ea typeface="华文细黑" pitchFamily="2" charset="-122"/>
                        </a:rPr>
                        <a:t>1</a:t>
                      </a:r>
                      <a:endParaRPr lang="zh-CN" altLang="en-US" sz="2800" b="0" dirty="0">
                        <a:solidFill>
                          <a:schemeClr val="tx1"/>
                        </a:solidFill>
                        <a:latin typeface="华文细黑" pitchFamily="2" charset="-122"/>
                        <a:ea typeface="华文细黑" pitchFamily="2" charset="-122"/>
                      </a:endParaRPr>
                    </a:p>
                  </a:txBody>
                  <a:tcPr marL="91445" marR="91445" marT="45718" marB="45718" anchor="ctr"/>
                </a:tc>
                <a:tc>
                  <a:txBody>
                    <a:bodyPr/>
                    <a:lstStyle/>
                    <a:p>
                      <a:pPr algn="ctr"/>
                      <a:r>
                        <a:rPr lang="zh-CN" altLang="en-US" sz="2800" b="0" dirty="0" smtClean="0">
                          <a:solidFill>
                            <a:schemeClr val="tx1"/>
                          </a:solidFill>
                          <a:latin typeface="华文细黑" pitchFamily="2" charset="-122"/>
                          <a:ea typeface="华文细黑" pitchFamily="2" charset="-122"/>
                        </a:rPr>
                        <a:t>方法</a:t>
                      </a:r>
                      <a:r>
                        <a:rPr lang="en-US" altLang="zh-CN" sz="2800" b="0" dirty="0" smtClean="0">
                          <a:solidFill>
                            <a:schemeClr val="tx1"/>
                          </a:solidFill>
                          <a:latin typeface="华文细黑" pitchFamily="2" charset="-122"/>
                          <a:ea typeface="华文细黑" pitchFamily="2" charset="-122"/>
                        </a:rPr>
                        <a:t>2</a:t>
                      </a:r>
                      <a:endParaRPr lang="zh-CN" altLang="en-US" sz="2800" b="0" dirty="0">
                        <a:solidFill>
                          <a:schemeClr val="tx1"/>
                        </a:solidFill>
                        <a:latin typeface="华文细黑" pitchFamily="2" charset="-122"/>
                        <a:ea typeface="华文细黑" pitchFamily="2" charset="-122"/>
                      </a:endParaRPr>
                    </a:p>
                  </a:txBody>
                  <a:tcPr marL="91445" marR="91445" marT="45718" marB="45718" anchor="ctr"/>
                </a:tc>
                <a:tc>
                  <a:txBody>
                    <a:bodyPr/>
                    <a:lstStyle/>
                    <a:p>
                      <a:pPr algn="ctr"/>
                      <a:r>
                        <a:rPr lang="zh-CN" altLang="en-US" sz="2800" b="0" dirty="0" smtClean="0">
                          <a:solidFill>
                            <a:schemeClr val="tx1"/>
                          </a:solidFill>
                          <a:latin typeface="华文细黑" pitchFamily="2" charset="-122"/>
                          <a:ea typeface="华文细黑" pitchFamily="2" charset="-122"/>
                        </a:rPr>
                        <a:t>方法</a:t>
                      </a:r>
                      <a:r>
                        <a:rPr lang="en-US" altLang="zh-CN" sz="2800" b="0" dirty="0" smtClean="0">
                          <a:solidFill>
                            <a:schemeClr val="tx1"/>
                          </a:solidFill>
                          <a:latin typeface="华文细黑" pitchFamily="2" charset="-122"/>
                          <a:ea typeface="华文细黑" pitchFamily="2" charset="-122"/>
                        </a:rPr>
                        <a:t>3</a:t>
                      </a:r>
                      <a:endParaRPr lang="zh-CN" altLang="en-US" sz="2800" b="0" dirty="0">
                        <a:solidFill>
                          <a:schemeClr val="tx1"/>
                        </a:solidFill>
                        <a:latin typeface="华文细黑" pitchFamily="2" charset="-122"/>
                        <a:ea typeface="华文细黑" pitchFamily="2" charset="-122"/>
                      </a:endParaRPr>
                    </a:p>
                  </a:txBody>
                  <a:tcPr marL="91445" marR="91445" marT="45718" marB="45718" anchor="ctr"/>
                </a:tc>
                <a:tc>
                  <a:txBody>
                    <a:bodyPr/>
                    <a:lstStyle/>
                    <a:p>
                      <a:pPr algn="ctr"/>
                      <a:r>
                        <a:rPr lang="zh-CN" altLang="en-US" sz="2800" b="0" dirty="0" smtClean="0">
                          <a:solidFill>
                            <a:schemeClr val="tx1"/>
                          </a:solidFill>
                          <a:latin typeface="华文细黑" pitchFamily="2" charset="-122"/>
                          <a:ea typeface="华文细黑" pitchFamily="2" charset="-122"/>
                        </a:rPr>
                        <a:t>方法</a:t>
                      </a:r>
                      <a:r>
                        <a:rPr lang="en-US" altLang="zh-CN" sz="2800" b="0" dirty="0" smtClean="0">
                          <a:solidFill>
                            <a:schemeClr val="tx1"/>
                          </a:solidFill>
                          <a:latin typeface="华文细黑" pitchFamily="2" charset="-122"/>
                          <a:ea typeface="华文细黑" pitchFamily="2" charset="-122"/>
                        </a:rPr>
                        <a:t>4</a:t>
                      </a:r>
                      <a:endParaRPr lang="zh-CN" altLang="en-US" sz="2800" b="0" dirty="0">
                        <a:solidFill>
                          <a:schemeClr val="tx1"/>
                        </a:solidFill>
                        <a:latin typeface="华文细黑" pitchFamily="2" charset="-122"/>
                        <a:ea typeface="华文细黑" pitchFamily="2" charset="-122"/>
                      </a:endParaRPr>
                    </a:p>
                  </a:txBody>
                  <a:tcPr marL="91445" marR="91445" marT="45718" marB="45718" anchor="ctr"/>
                </a:tc>
              </a:tr>
              <a:tr h="1134067">
                <a:tc>
                  <a:txBody>
                    <a:bodyPr/>
                    <a:lstStyle/>
                    <a:p>
                      <a:pPr algn="ctr"/>
                      <a:r>
                        <a:rPr lang="zh-CN" altLang="en-US" sz="2800" dirty="0" smtClean="0"/>
                        <a:t>针对竞争环境</a:t>
                      </a:r>
                      <a:endParaRPr lang="zh-CN" altLang="en-US" sz="2800" dirty="0"/>
                    </a:p>
                  </a:txBody>
                  <a:tcPr marL="91445" marR="91445" marT="45718" marB="45718"/>
                </a:tc>
                <a:tc>
                  <a:txBody>
                    <a:bodyPr/>
                    <a:lstStyle/>
                    <a:p>
                      <a:pPr algn="ctr"/>
                      <a:r>
                        <a:rPr lang="en-US" altLang="zh-CN" sz="2800" dirty="0" smtClean="0">
                          <a:solidFill>
                            <a:schemeClr val="tx1"/>
                          </a:solidFill>
                        </a:rPr>
                        <a:t>SWOT</a:t>
                      </a:r>
                      <a:r>
                        <a:rPr lang="zh-CN" altLang="en-US" sz="2800" dirty="0" smtClean="0">
                          <a:solidFill>
                            <a:schemeClr val="tx1"/>
                          </a:solidFill>
                        </a:rPr>
                        <a:t>分析</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事件</a:t>
                      </a:r>
                      <a:endParaRPr lang="en-US" altLang="zh-CN" sz="2800" dirty="0" smtClean="0">
                        <a:solidFill>
                          <a:schemeClr val="tx1"/>
                        </a:solidFill>
                      </a:endParaRPr>
                    </a:p>
                    <a:p>
                      <a:pPr algn="ctr"/>
                      <a:r>
                        <a:rPr lang="zh-CN" altLang="en-US" sz="2800" dirty="0" smtClean="0">
                          <a:solidFill>
                            <a:schemeClr val="tx1"/>
                          </a:solidFill>
                        </a:rPr>
                        <a:t>分析</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战略小组分析</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五力模型分析</a:t>
                      </a:r>
                      <a:endParaRPr lang="zh-CN" altLang="en-US" sz="2800" dirty="0">
                        <a:solidFill>
                          <a:schemeClr val="tx1"/>
                        </a:solidFill>
                      </a:endParaRPr>
                    </a:p>
                  </a:txBody>
                  <a:tcPr marL="91445" marR="91445" marT="45718" marB="45718"/>
                </a:tc>
              </a:tr>
              <a:tr h="1151191">
                <a:tc>
                  <a:txBody>
                    <a:bodyPr/>
                    <a:lstStyle/>
                    <a:p>
                      <a:pPr algn="ctr"/>
                      <a:r>
                        <a:rPr lang="zh-CN" altLang="en-US" sz="2800" dirty="0" smtClean="0"/>
                        <a:t>针对竞争对手</a:t>
                      </a:r>
                      <a:endParaRPr lang="zh-CN" altLang="en-US" sz="2800" dirty="0"/>
                    </a:p>
                  </a:txBody>
                  <a:tcPr marL="91445" marR="91445" marT="45718" marB="45718"/>
                </a:tc>
                <a:tc>
                  <a:txBody>
                    <a:bodyPr/>
                    <a:lstStyle/>
                    <a:p>
                      <a:pPr algn="ctr"/>
                      <a:r>
                        <a:rPr lang="zh-CN" altLang="en-US" sz="2800" dirty="0" smtClean="0">
                          <a:solidFill>
                            <a:schemeClr val="tx1"/>
                          </a:solidFill>
                        </a:rPr>
                        <a:t>定标</a:t>
                      </a:r>
                      <a:endParaRPr lang="en-US" altLang="zh-CN" sz="2800" dirty="0" smtClean="0">
                        <a:solidFill>
                          <a:schemeClr val="tx1"/>
                        </a:solidFill>
                      </a:endParaRPr>
                    </a:p>
                    <a:p>
                      <a:pPr algn="ctr"/>
                      <a:r>
                        <a:rPr lang="zh-CN" altLang="en-US" sz="2800" dirty="0" smtClean="0">
                          <a:solidFill>
                            <a:schemeClr val="tx1"/>
                          </a:solidFill>
                        </a:rPr>
                        <a:t>比超</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财务报表分析</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专利情报分析</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多点竞争分析</a:t>
                      </a:r>
                      <a:endParaRPr lang="zh-CN" altLang="en-US" sz="2800" dirty="0">
                        <a:solidFill>
                          <a:schemeClr val="tx1"/>
                        </a:solidFill>
                      </a:endParaRPr>
                    </a:p>
                  </a:txBody>
                  <a:tcPr marL="91445" marR="91445" marT="45718" marB="45718"/>
                </a:tc>
              </a:tr>
              <a:tr h="1223180">
                <a:tc>
                  <a:txBody>
                    <a:bodyPr/>
                    <a:lstStyle/>
                    <a:p>
                      <a:pPr algn="ctr"/>
                      <a:r>
                        <a:rPr lang="zh-CN" altLang="en-US" sz="2800" dirty="0" smtClean="0"/>
                        <a:t>针对自身变化</a:t>
                      </a:r>
                      <a:endParaRPr lang="zh-CN" altLang="en-US" sz="2800" dirty="0"/>
                    </a:p>
                  </a:txBody>
                  <a:tcPr marL="91445" marR="91445" marT="45718" marB="45718"/>
                </a:tc>
                <a:tc>
                  <a:txBody>
                    <a:bodyPr/>
                    <a:lstStyle/>
                    <a:p>
                      <a:pPr algn="ctr"/>
                      <a:r>
                        <a:rPr lang="zh-CN" altLang="en-US" sz="2800" dirty="0" smtClean="0">
                          <a:solidFill>
                            <a:schemeClr val="tx1"/>
                          </a:solidFill>
                        </a:rPr>
                        <a:t>经验</a:t>
                      </a:r>
                      <a:endParaRPr lang="en-US" altLang="zh-CN" sz="2800" dirty="0" smtClean="0">
                        <a:solidFill>
                          <a:schemeClr val="tx1"/>
                        </a:solidFill>
                      </a:endParaRPr>
                    </a:p>
                    <a:p>
                      <a:pPr algn="ctr"/>
                      <a:r>
                        <a:rPr lang="zh-CN" altLang="en-US" sz="2800" dirty="0" smtClean="0">
                          <a:solidFill>
                            <a:schemeClr val="tx1"/>
                          </a:solidFill>
                        </a:rPr>
                        <a:t>曲线</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价值链分析</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客户满意度分析</a:t>
                      </a:r>
                      <a:endParaRPr lang="zh-CN" altLang="en-US" sz="2800" dirty="0">
                        <a:solidFill>
                          <a:schemeClr val="tx1"/>
                        </a:solidFill>
                      </a:endParaRPr>
                    </a:p>
                  </a:txBody>
                  <a:tcPr marL="91445" marR="91445" marT="45718" marB="45718"/>
                </a:tc>
                <a:tc>
                  <a:txBody>
                    <a:bodyPr/>
                    <a:lstStyle/>
                    <a:p>
                      <a:pPr algn="ctr"/>
                      <a:r>
                        <a:rPr lang="zh-CN" altLang="en-US" sz="2800" dirty="0" smtClean="0">
                          <a:solidFill>
                            <a:schemeClr val="tx1"/>
                          </a:solidFill>
                        </a:rPr>
                        <a:t>多元化业务分析</a:t>
                      </a:r>
                      <a:endParaRPr lang="zh-CN" altLang="en-US" sz="2800" dirty="0">
                        <a:solidFill>
                          <a:schemeClr val="tx1"/>
                        </a:solidFill>
                      </a:endParaRPr>
                    </a:p>
                  </a:txBody>
                  <a:tcPr marL="91445" marR="91445" marT="45718" marB="45718"/>
                </a:tc>
              </a:tr>
            </a:tbl>
          </a:graphicData>
        </a:graphic>
      </p:graphicFrame>
      <p:sp>
        <p:nvSpPr>
          <p:cNvPr id="114722" name="日期占位符 3"/>
          <p:cNvSpPr>
            <a:spLocks noGrp="1"/>
          </p:cNvSpPr>
          <p:nvPr>
            <p:ph type="dt" sz="quarter" idx="10"/>
          </p:nvPr>
        </p:nvSpPr>
        <p:spPr>
          <a:noFill/>
        </p:spPr>
        <p:txBody>
          <a:bodyPr/>
          <a:lstStyle/>
          <a:p>
            <a:endParaRPr lang="en-US" altLang="zh-CN" smtClean="0">
              <a:latin typeface="Arial" charset="0"/>
              <a:ea typeface="宋体" charset="-122"/>
            </a:endParaRPr>
          </a:p>
          <a:p>
            <a:fld id="{71B454AD-3580-4C7D-A09E-8CF691B74330}"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14723" name="灯片编号占位符 5"/>
          <p:cNvSpPr>
            <a:spLocks noGrp="1"/>
          </p:cNvSpPr>
          <p:nvPr>
            <p:ph type="sldNum" sz="quarter" idx="12"/>
          </p:nvPr>
        </p:nvSpPr>
        <p:spPr>
          <a:noFill/>
        </p:spPr>
        <p:txBody>
          <a:bodyPr/>
          <a:lstStyle/>
          <a:p>
            <a:endParaRPr lang="en-US" altLang="zh-CN" smtClean="0">
              <a:latin typeface="Arial" charset="0"/>
              <a:ea typeface="宋体" charset="-122"/>
            </a:endParaRPr>
          </a:p>
          <a:p>
            <a:fld id="{1A800ADC-80CB-45BF-AA13-EE67C8FFEB8D}" type="slidenum">
              <a:rPr lang="en-US" altLang="zh-CN" smtClean="0">
                <a:latin typeface="Arial" charset="0"/>
                <a:ea typeface="宋体" charset="-122"/>
              </a:rPr>
              <a:pPr/>
              <a:t>83</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日期占位符 1"/>
          <p:cNvSpPr>
            <a:spLocks noGrp="1"/>
          </p:cNvSpPr>
          <p:nvPr>
            <p:ph type="dt" sz="quarter" idx="10"/>
          </p:nvPr>
        </p:nvSpPr>
        <p:spPr>
          <a:noFill/>
        </p:spPr>
        <p:txBody>
          <a:bodyPr/>
          <a:lstStyle/>
          <a:p>
            <a:fld id="{29BB3E37-2D49-4B01-8606-FC74243CA43D}"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15714"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15715" name="灯片编号占位符 3"/>
          <p:cNvSpPr>
            <a:spLocks noGrp="1"/>
          </p:cNvSpPr>
          <p:nvPr>
            <p:ph type="sldNum" sz="quarter" idx="12"/>
          </p:nvPr>
        </p:nvSpPr>
        <p:spPr>
          <a:noFill/>
        </p:spPr>
        <p:txBody>
          <a:bodyPr/>
          <a:lstStyle/>
          <a:p>
            <a:fld id="{955F1B73-6D50-4ED1-B906-2F2374C1EC6E}" type="slidenum">
              <a:rPr lang="en-US" altLang="zh-CN" smtClean="0">
                <a:latin typeface="Arial" charset="0"/>
                <a:ea typeface="宋体" charset="-122"/>
              </a:rPr>
              <a:pPr/>
              <a:t>84</a:t>
            </a:fld>
            <a:endParaRPr lang="en-US" altLang="zh-CN" smtClean="0">
              <a:latin typeface="Arial" charset="0"/>
              <a:ea typeface="宋体" charset="-122"/>
            </a:endParaRPr>
          </a:p>
        </p:txBody>
      </p:sp>
      <p:sp>
        <p:nvSpPr>
          <p:cNvPr id="115716" name="Rectangle 2"/>
          <p:cNvSpPr>
            <a:spLocks noGrp="1" noChangeArrowheads="1"/>
          </p:cNvSpPr>
          <p:nvPr>
            <p:ph type="title" idx="4294967295"/>
          </p:nvPr>
        </p:nvSpPr>
        <p:spPr/>
        <p:txBody>
          <a:bodyPr/>
          <a:lstStyle/>
          <a:p>
            <a:pPr eaLnBrk="1" hangingPunct="1"/>
            <a:r>
              <a:rPr lang="zh-CN" altLang="en-US" smtClean="0"/>
              <a:t>图书推荐</a:t>
            </a:r>
          </a:p>
        </p:txBody>
      </p:sp>
      <p:sp>
        <p:nvSpPr>
          <p:cNvPr id="115717" name="Rectangle 3"/>
          <p:cNvSpPr>
            <a:spLocks noGrp="1" noChangeArrowheads="1"/>
          </p:cNvSpPr>
          <p:nvPr>
            <p:ph type="body" idx="4294967295"/>
          </p:nvPr>
        </p:nvSpPr>
        <p:spPr/>
        <p:txBody>
          <a:bodyPr/>
          <a:lstStyle/>
          <a:p>
            <a:pPr eaLnBrk="1" hangingPunct="1"/>
            <a:r>
              <a:rPr lang="zh-CN" altLang="en-US" smtClean="0"/>
              <a:t>竞争情报的理论与实践（科学出版社）</a:t>
            </a:r>
          </a:p>
          <a:p>
            <a:pPr eaLnBrk="1" hangingPunct="1"/>
            <a:r>
              <a:rPr lang="zh-CN" altLang="en-US" smtClean="0"/>
              <a:t>竞争情报完全指南（人大出版社）</a:t>
            </a:r>
          </a:p>
          <a:p>
            <a:pPr eaLnBrk="1" hangingPunct="1"/>
            <a:r>
              <a:rPr lang="zh-CN" altLang="en-US" smtClean="0"/>
              <a:t>企业竞争情报管理（</a:t>
            </a:r>
            <a:r>
              <a:rPr lang="zh-CN" altLang="zh-CN" smtClean="0"/>
              <a:t>暨南大学出版社</a:t>
            </a:r>
            <a:r>
              <a:rPr lang="zh-CN" altLang="en-US" smtClean="0"/>
              <a:t>）</a:t>
            </a:r>
          </a:p>
          <a:p>
            <a:pPr eaLnBrk="1" hangingPunct="1"/>
            <a:r>
              <a:rPr lang="zh-CN" altLang="en-US" smtClean="0"/>
              <a:t>情报制胜（科学出版社）</a:t>
            </a:r>
          </a:p>
          <a:p>
            <a:pPr eaLnBrk="1" hangingPunct="1"/>
            <a:r>
              <a:rPr lang="zh-CN" altLang="en-US" smtClean="0"/>
              <a:t>竞争情报（科技文献出版社）</a:t>
            </a:r>
          </a:p>
          <a:p>
            <a:pPr eaLnBrk="1" hangingPunct="1"/>
            <a:r>
              <a:rPr lang="zh-CN" altLang="en-US" smtClean="0"/>
              <a:t>竞争环境监视（华夏出版社）</a:t>
            </a:r>
            <a:endParaRPr lang="en-US" altLang="zh-CN" smtClean="0"/>
          </a:p>
          <a:p>
            <a:pPr eaLnBrk="1" hangingPunct="1"/>
            <a:r>
              <a:rPr lang="zh-CN" altLang="en-US" smtClean="0"/>
              <a:t>竞争之道 情报先行（上海科技文献出版社）</a:t>
            </a:r>
            <a:endParaRPr lang="en-US" altLang="zh-CN" smtClean="0"/>
          </a:p>
          <a:p>
            <a:pPr eaLnBrk="1" hangingPunct="1"/>
            <a:r>
              <a:rPr lang="zh-CN" altLang="en-US" smtClean="0"/>
              <a:t>智慧时代 情报为王（上海科技文献出版社）</a:t>
            </a: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标题 4"/>
          <p:cNvSpPr>
            <a:spLocks noGrp="1"/>
          </p:cNvSpPr>
          <p:nvPr>
            <p:ph type="title"/>
          </p:nvPr>
        </p:nvSpPr>
        <p:spPr/>
        <p:txBody>
          <a:bodyPr/>
          <a:lstStyle/>
          <a:p>
            <a:r>
              <a:rPr lang="zh-CN" altLang="en-US" smtClean="0"/>
              <a:t>报刊推荐</a:t>
            </a:r>
          </a:p>
        </p:txBody>
      </p:sp>
      <p:sp>
        <p:nvSpPr>
          <p:cNvPr id="116738" name="内容占位符 5"/>
          <p:cNvSpPr>
            <a:spLocks noGrp="1"/>
          </p:cNvSpPr>
          <p:nvPr>
            <p:ph idx="1"/>
          </p:nvPr>
        </p:nvSpPr>
        <p:spPr/>
        <p:txBody>
          <a:bodyPr/>
          <a:lstStyle/>
          <a:p>
            <a:r>
              <a:rPr lang="zh-CN" altLang="en-US" smtClean="0"/>
              <a:t>经济观察报</a:t>
            </a:r>
            <a:endParaRPr lang="en-US" altLang="zh-CN" smtClean="0"/>
          </a:p>
          <a:p>
            <a:r>
              <a:rPr lang="zh-CN" altLang="en-US" smtClean="0"/>
              <a:t>第一财经周刊</a:t>
            </a:r>
          </a:p>
        </p:txBody>
      </p:sp>
      <p:sp>
        <p:nvSpPr>
          <p:cNvPr id="116739" name="日期占位符 1"/>
          <p:cNvSpPr>
            <a:spLocks noGrp="1"/>
          </p:cNvSpPr>
          <p:nvPr>
            <p:ph type="dt" sz="quarter" idx="10"/>
          </p:nvPr>
        </p:nvSpPr>
        <p:spPr>
          <a:noFill/>
        </p:spPr>
        <p:txBody>
          <a:bodyPr/>
          <a:lstStyle/>
          <a:p>
            <a:fld id="{8A48A4EE-C6DD-4EF8-B3CA-5B85228F38DA}"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116740" name="页脚占位符 2"/>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116741" name="灯片编号占位符 3"/>
          <p:cNvSpPr>
            <a:spLocks noGrp="1"/>
          </p:cNvSpPr>
          <p:nvPr>
            <p:ph type="sldNum" sz="quarter" idx="12"/>
          </p:nvPr>
        </p:nvSpPr>
        <p:spPr>
          <a:noFill/>
        </p:spPr>
        <p:txBody>
          <a:bodyPr/>
          <a:lstStyle/>
          <a:p>
            <a:fld id="{9D959060-62AA-48B1-90EE-3B5DD5AD5D61}" type="slidenum">
              <a:rPr lang="en-US" altLang="zh-CN" smtClean="0">
                <a:latin typeface="Arial" charset="0"/>
                <a:ea typeface="宋体" charset="-122"/>
              </a:rPr>
              <a:pPr/>
              <a:t>85</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Grp="1" noChangeArrowheads="1"/>
          </p:cNvSpPr>
          <p:nvPr>
            <p:ph type="ctrTitle"/>
          </p:nvPr>
        </p:nvSpPr>
        <p:spPr>
          <a:xfrm>
            <a:off x="4267200" y="549275"/>
            <a:ext cx="4876800" cy="1143000"/>
          </a:xfrm>
        </p:spPr>
        <p:txBody>
          <a:bodyPr/>
          <a:lstStyle/>
          <a:p>
            <a:pPr eaLnBrk="1" hangingPunct="1"/>
            <a:r>
              <a:rPr lang="zh-CN" altLang="zh-CN" sz="6000" smtClean="0">
                <a:latin typeface="方正舒体"/>
                <a:ea typeface="方正舒体"/>
                <a:cs typeface="方正舒体"/>
              </a:rPr>
              <a:t> </a:t>
            </a:r>
            <a:r>
              <a:rPr lang="zh-CN" altLang="zh-CN" sz="6000" b="0" smtClean="0">
                <a:solidFill>
                  <a:schemeClr val="tx1"/>
                </a:solidFill>
                <a:latin typeface="方正舒体"/>
                <a:ea typeface="方正舒体"/>
                <a:cs typeface="方正舒体"/>
              </a:rPr>
              <a:t>谢谢</a:t>
            </a:r>
            <a:r>
              <a:rPr lang="zh-CN" altLang="zh-CN" sz="6000" smtClean="0">
                <a:solidFill>
                  <a:schemeClr val="tx1"/>
                </a:solidFill>
                <a:latin typeface="方正舒体"/>
                <a:ea typeface="方正舒体"/>
                <a:cs typeface="方正舒体"/>
              </a:rPr>
              <a:t>！</a:t>
            </a:r>
            <a:endParaRPr lang="zh-CN" altLang="en-US" sz="6000" b="0" smtClean="0">
              <a:solidFill>
                <a:schemeClr val="tx1"/>
              </a:solidFill>
              <a:latin typeface="方正舒体"/>
              <a:ea typeface="方正舒体"/>
              <a:cs typeface="方正舒体"/>
            </a:endParaRPr>
          </a:p>
        </p:txBody>
      </p:sp>
      <p:sp>
        <p:nvSpPr>
          <p:cNvPr id="1036" name="Rectangle 3"/>
          <p:cNvSpPr>
            <a:spLocks noGrp="1" noChangeArrowheads="1"/>
          </p:cNvSpPr>
          <p:nvPr>
            <p:ph type="subTitle" idx="1"/>
          </p:nvPr>
        </p:nvSpPr>
        <p:spPr>
          <a:xfrm>
            <a:off x="611188" y="3716338"/>
            <a:ext cx="8675687" cy="1905000"/>
          </a:xfrm>
        </p:spPr>
        <p:txBody>
          <a:bodyPr/>
          <a:lstStyle/>
          <a:p>
            <a:pPr marL="1752600" lvl="4" indent="0" eaLnBrk="1" hangingPunct="1">
              <a:buFontTx/>
              <a:buNone/>
            </a:pPr>
            <a:r>
              <a:rPr lang="zh-CN" altLang="en-US" sz="3200" smtClean="0"/>
              <a:t>电子邮件：</a:t>
            </a:r>
            <a:r>
              <a:rPr lang="en-US" altLang="zh-CN" sz="3200" smtClean="0">
                <a:hlinkClick r:id="rId5"/>
              </a:rPr>
              <a:t>zzz0130@163.com</a:t>
            </a:r>
            <a:r>
              <a:rPr lang="en-US" altLang="zh-CN" sz="3200" smtClean="0"/>
              <a:t> </a:t>
            </a:r>
          </a:p>
          <a:p>
            <a:pPr marL="1752600" lvl="4" indent="0" eaLnBrk="1" hangingPunct="1">
              <a:buFontTx/>
              <a:buNone/>
            </a:pPr>
            <a:r>
              <a:rPr lang="en-US" altLang="zh-CN" sz="3200" smtClean="0"/>
              <a:t>QQ/</a:t>
            </a:r>
            <a:r>
              <a:rPr lang="zh-CN" altLang="en-US" sz="3200" smtClean="0"/>
              <a:t>微信：</a:t>
            </a:r>
            <a:r>
              <a:rPr lang="en-US" altLang="zh-CN" sz="3200" smtClean="0"/>
              <a:t>89696823  </a:t>
            </a:r>
          </a:p>
        </p:txBody>
      </p:sp>
      <p:graphicFrame>
        <p:nvGraphicFramePr>
          <p:cNvPr id="1034" name="Object 10"/>
          <p:cNvGraphicFramePr>
            <a:graphicFrameLocks noChangeAspect="1"/>
          </p:cNvGraphicFramePr>
          <p:nvPr/>
        </p:nvGraphicFramePr>
        <p:xfrm>
          <a:off x="0" y="0"/>
          <a:ext cx="3517900" cy="2698750"/>
        </p:xfrm>
        <a:graphic>
          <a:graphicData uri="http://schemas.openxmlformats.org/presentationml/2006/ole">
            <p:oleObj spid="_x0000_s1034" name="剪辑" r:id="rId6" imgW="4519613" imgH="3467100" progId="">
              <p:embed/>
            </p:oleObj>
          </a:graphicData>
        </a:graphic>
      </p:graphicFrame>
    </p:spTree>
  </p:cSld>
  <p:clrMapOvr>
    <a:masterClrMapping/>
  </p:clrMapOvr>
  <p:transition>
    <p:random/>
    <p:sndAc>
      <p:stSnd>
        <p:snd r:embed="rId4" name="applaus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smtClean="0"/>
              <a:t>百科有关“咨询”的定义</a:t>
            </a:r>
          </a:p>
        </p:txBody>
      </p:sp>
      <p:sp>
        <p:nvSpPr>
          <p:cNvPr id="25602" name="内容占位符 2"/>
          <p:cNvSpPr>
            <a:spLocks noGrp="1"/>
          </p:cNvSpPr>
          <p:nvPr>
            <p:ph idx="1"/>
          </p:nvPr>
        </p:nvSpPr>
        <p:spPr/>
        <p:txBody>
          <a:bodyPr/>
          <a:lstStyle/>
          <a:p>
            <a:r>
              <a:rPr lang="zh-CN" altLang="en-US" sz="2400" smtClean="0"/>
              <a:t>咨询（</a:t>
            </a:r>
            <a:r>
              <a:rPr lang="en-US" altLang="zh-CN" sz="2400" smtClean="0"/>
              <a:t>consultation</a:t>
            </a:r>
            <a:r>
              <a:rPr lang="zh-CN" altLang="en-US" sz="2400" smtClean="0"/>
              <a:t>）意思是通过某些人头脑中所储备的知识经验和通过对各种</a:t>
            </a:r>
            <a:r>
              <a:rPr lang="zh-CN" altLang="en-US" sz="2400" smtClean="0">
                <a:solidFill>
                  <a:srgbClr val="FF0000"/>
                </a:solidFill>
              </a:rPr>
              <a:t>信息</a:t>
            </a:r>
            <a:r>
              <a:rPr lang="zh-CN" altLang="en-US" sz="2400" smtClean="0"/>
              <a:t>资料的综合加工而进行的综合性研究开发。咨询产生</a:t>
            </a:r>
            <a:r>
              <a:rPr lang="zh-CN" altLang="en-US" sz="2400" smtClean="0">
                <a:solidFill>
                  <a:srgbClr val="FF0000"/>
                </a:solidFill>
              </a:rPr>
              <a:t>智力</a:t>
            </a:r>
            <a:r>
              <a:rPr lang="zh-CN" altLang="en-US" sz="2400" smtClean="0"/>
              <a:t>劳动的综合效益，起着为决策者充当顾问、参谋和外脑的作用。咨询一词拉丁语为</a:t>
            </a:r>
            <a:r>
              <a:rPr lang="en-US" altLang="zh-CN" sz="2400" smtClean="0"/>
              <a:t>consultation</a:t>
            </a:r>
            <a:r>
              <a:rPr lang="zh-CN" altLang="en-US" sz="2400" smtClean="0"/>
              <a:t>，意为商讨、协商。在中国古代“咨”和“询”原是两个词，咨是商量，询是询问，后来逐渐形成一个复合词，具有以供询问、谋划、商量、磋商等意思。作为一项具有参谋、服务性的社会活动，在军事、政治、经济领域中发展起来，已成为社会、经济、政治活动中辅助决策的重要手段，并逐渐形成一门应用性软科学。</a:t>
            </a:r>
          </a:p>
        </p:txBody>
      </p:sp>
      <p:sp>
        <p:nvSpPr>
          <p:cNvPr id="25603" name="日期占位符 3"/>
          <p:cNvSpPr>
            <a:spLocks noGrp="1"/>
          </p:cNvSpPr>
          <p:nvPr>
            <p:ph type="dt" sz="quarter" idx="10"/>
          </p:nvPr>
        </p:nvSpPr>
        <p:spPr>
          <a:noFill/>
        </p:spPr>
        <p:txBody>
          <a:bodyPr/>
          <a:lstStyle/>
          <a:p>
            <a:fld id="{02D7B8C1-EA6F-4AED-99A7-4C212E77552A}" type="datetime1">
              <a:rPr lang="zh-CN" altLang="en-US" smtClean="0">
                <a:latin typeface="Arial" charset="0"/>
                <a:ea typeface="宋体" charset="-122"/>
              </a:rPr>
              <a:pPr/>
              <a:t>2016/9/11</a:t>
            </a:fld>
            <a:endParaRPr lang="en-US" altLang="zh-CN" smtClean="0">
              <a:latin typeface="Arial" charset="0"/>
              <a:ea typeface="宋体" charset="-122"/>
            </a:endParaRPr>
          </a:p>
        </p:txBody>
      </p:sp>
      <p:sp>
        <p:nvSpPr>
          <p:cNvPr id="25604" name="页脚占位符 4"/>
          <p:cNvSpPr>
            <a:spLocks noGrp="1"/>
          </p:cNvSpPr>
          <p:nvPr>
            <p:ph type="ftr" sz="quarter" idx="11"/>
          </p:nvPr>
        </p:nvSpPr>
        <p:spPr>
          <a:noFill/>
        </p:spPr>
        <p:txBody>
          <a:bodyPr/>
          <a:lstStyle/>
          <a:p>
            <a:endParaRPr lang="en-US" altLang="zh-CN" smtClean="0">
              <a:latin typeface="Arial" charset="0"/>
              <a:ea typeface="宋体" charset="-122"/>
            </a:endParaRPr>
          </a:p>
          <a:p>
            <a:endParaRPr lang="en-US" altLang="zh-CN" smtClean="0">
              <a:latin typeface="Arial" charset="0"/>
              <a:ea typeface="宋体" charset="-122"/>
            </a:endParaRPr>
          </a:p>
        </p:txBody>
      </p:sp>
      <p:sp>
        <p:nvSpPr>
          <p:cNvPr id="25605" name="灯片编号占位符 5"/>
          <p:cNvSpPr>
            <a:spLocks noGrp="1"/>
          </p:cNvSpPr>
          <p:nvPr>
            <p:ph type="sldNum" sz="quarter" idx="12"/>
          </p:nvPr>
        </p:nvSpPr>
        <p:spPr>
          <a:noFill/>
        </p:spPr>
        <p:txBody>
          <a:bodyPr/>
          <a:lstStyle/>
          <a:p>
            <a:fld id="{93D33A4A-3594-4169-9817-12090BEA3CDC}" type="slidenum">
              <a:rPr lang="en-US" altLang="zh-CN" smtClean="0">
                <a:latin typeface="Arial" charset="0"/>
                <a:ea typeface="宋体" charset="-122"/>
              </a:rPr>
              <a:pPr/>
              <a:t>9</a:t>
            </a:fld>
            <a:endParaRPr lang="en-US" altLang="zh-CN" smtClean="0">
              <a:latin typeface="Arial" charset="0"/>
              <a:ea typeface="宋体"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麦田夕照">
  <a:themeElements>
    <a:clrScheme name="麦田夕照 12">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5F569E"/>
      </a:hlink>
      <a:folHlink>
        <a:srgbClr val="E7EBEB"/>
      </a:folHlink>
    </a:clrScheme>
    <a:fontScheme name="麦田夕照">
      <a:majorFont>
        <a:latin typeface="Tahoma"/>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麦田夕照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麦田夕照 2">
        <a:dk1>
          <a:srgbClr val="000000"/>
        </a:dk1>
        <a:lt1>
          <a:srgbClr val="FFFFD9"/>
        </a:lt1>
        <a:dk2>
          <a:srgbClr val="000000"/>
        </a:dk2>
        <a:lt2>
          <a:srgbClr val="777777"/>
        </a:lt2>
        <a:accent1>
          <a:srgbClr val="FFFFF7"/>
        </a:accent1>
        <a:accent2>
          <a:srgbClr val="CC9900"/>
        </a:accent2>
        <a:accent3>
          <a:srgbClr val="FFFFE9"/>
        </a:accent3>
        <a:accent4>
          <a:srgbClr val="000000"/>
        </a:accent4>
        <a:accent5>
          <a:srgbClr val="FFFFFA"/>
        </a:accent5>
        <a:accent6>
          <a:srgbClr val="B98A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麦田夕照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麦田夕照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C5B303"/>
        </a:folHlink>
      </a:clrScheme>
      <a:clrMap bg1="lt1" tx1="dk1" bg2="lt2" tx2="dk2" accent1="accent1" accent2="accent2" accent3="accent3" accent4="accent4" accent5="accent5" accent6="accent6" hlink="hlink" folHlink="folHlink"/>
    </a:extraClrScheme>
    <a:extraClrScheme>
      <a:clrScheme name="麦田夕照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9900"/>
        </a:folHlink>
      </a:clrScheme>
      <a:clrMap bg1="lt1" tx1="dk1" bg2="lt2" tx2="dk2" accent1="accent1" accent2="accent2" accent3="accent3" accent4="accent4" accent5="accent5" accent6="accent6" hlink="hlink" folHlink="folHlink"/>
    </a:extraClrScheme>
    <a:extraClrScheme>
      <a:clrScheme name="麦田夕照 6">
        <a:dk1>
          <a:srgbClr val="000000"/>
        </a:dk1>
        <a:lt1>
          <a:srgbClr val="FFFFFF"/>
        </a:lt1>
        <a:dk2>
          <a:srgbClr val="000000"/>
        </a:dk2>
        <a:lt2>
          <a:srgbClr val="808080"/>
        </a:lt2>
        <a:accent1>
          <a:srgbClr val="FFCC66"/>
        </a:accent1>
        <a:accent2>
          <a:srgbClr val="EAEAEA"/>
        </a:accent2>
        <a:accent3>
          <a:srgbClr val="FFFFFF"/>
        </a:accent3>
        <a:accent4>
          <a:srgbClr val="000000"/>
        </a:accent4>
        <a:accent5>
          <a:srgbClr val="FFE2B8"/>
        </a:accent5>
        <a:accent6>
          <a:srgbClr val="D4D4D4"/>
        </a:accent6>
        <a:hlink>
          <a:srgbClr val="CC6600"/>
        </a:hlink>
        <a:folHlink>
          <a:srgbClr val="993300"/>
        </a:folHlink>
      </a:clrScheme>
      <a:clrMap bg1="lt1" tx1="dk1" bg2="lt2" tx2="dk2" accent1="accent1" accent2="accent2" accent3="accent3" accent4="accent4" accent5="accent5" accent6="accent6" hlink="hlink" folHlink="folHlink"/>
    </a:extraClrScheme>
    <a:extraClrScheme>
      <a:clrScheme name="麦田夕照 7">
        <a:dk1>
          <a:srgbClr val="003366"/>
        </a:dk1>
        <a:lt1>
          <a:srgbClr val="361B00"/>
        </a:lt1>
        <a:dk2>
          <a:srgbClr val="000099"/>
        </a:dk2>
        <a:lt2>
          <a:srgbClr val="333333"/>
        </a:lt2>
        <a:accent1>
          <a:srgbClr val="3366CC"/>
        </a:accent1>
        <a:accent2>
          <a:srgbClr val="F09A00"/>
        </a:accent2>
        <a:accent3>
          <a:srgbClr val="AAAACA"/>
        </a:accent3>
        <a:accent4>
          <a:srgbClr val="2D1500"/>
        </a:accent4>
        <a:accent5>
          <a:srgbClr val="ADB8E2"/>
        </a:accent5>
        <a:accent6>
          <a:srgbClr val="D98B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麦田夕照 8">
        <a:dk1>
          <a:srgbClr val="777777"/>
        </a:dk1>
        <a:lt1>
          <a:srgbClr val="926C00"/>
        </a:lt1>
        <a:dk2>
          <a:srgbClr val="686B5D"/>
        </a:dk2>
        <a:lt2>
          <a:srgbClr val="4D4D4D"/>
        </a:lt2>
        <a:accent1>
          <a:srgbClr val="B2B2B2"/>
        </a:accent1>
        <a:accent2>
          <a:srgbClr val="809EA8"/>
        </a:accent2>
        <a:accent3>
          <a:srgbClr val="B9BAB6"/>
        </a:accent3>
        <a:accent4>
          <a:srgbClr val="7C5B00"/>
        </a:accent4>
        <a:accent5>
          <a:srgbClr val="D5D5D5"/>
        </a:accent5>
        <a:accent6>
          <a:srgbClr val="738F98"/>
        </a:accent6>
        <a:hlink>
          <a:srgbClr val="FFCC66"/>
        </a:hlink>
        <a:folHlink>
          <a:srgbClr val="F7F3E7"/>
        </a:folHlink>
      </a:clrScheme>
      <a:clrMap bg1="dk2" tx1="lt1" bg2="dk1" tx2="lt2" accent1="accent1" accent2="accent2" accent3="accent3" accent4="accent4" accent5="accent5" accent6="accent6" hlink="hlink" folHlink="folHlink"/>
    </a:extraClrScheme>
    <a:extraClrScheme>
      <a:clrScheme name="麦田夕照 9">
        <a:dk1>
          <a:srgbClr val="005A58"/>
        </a:dk1>
        <a:lt1>
          <a:srgbClr val="CC9900"/>
        </a:lt1>
        <a:dk2>
          <a:srgbClr val="008080"/>
        </a:dk2>
        <a:lt2>
          <a:srgbClr val="006666"/>
        </a:lt2>
        <a:accent1>
          <a:srgbClr val="006462"/>
        </a:accent1>
        <a:accent2>
          <a:srgbClr val="6D6FC7"/>
        </a:accent2>
        <a:accent3>
          <a:srgbClr val="AAC0C0"/>
        </a:accent3>
        <a:accent4>
          <a:srgbClr val="AE8200"/>
        </a:accent4>
        <a:accent5>
          <a:srgbClr val="AAB8B7"/>
        </a:accent5>
        <a:accent6>
          <a:srgbClr val="6264B4"/>
        </a:accent6>
        <a:hlink>
          <a:srgbClr val="FFC41F"/>
        </a:hlink>
        <a:folHlink>
          <a:srgbClr val="FFFFCC"/>
        </a:folHlink>
      </a:clrScheme>
      <a:clrMap bg1="dk2" tx1="lt1" bg2="dk1" tx2="lt2" accent1="accent1" accent2="accent2" accent3="accent3" accent4="accent4" accent5="accent5" accent6="accent6" hlink="hlink" folHlink="folHlink"/>
    </a:extraClrScheme>
    <a:extraClrScheme>
      <a:clrScheme name="麦田夕照 10">
        <a:dk1>
          <a:srgbClr val="111111"/>
        </a:dk1>
        <a:lt1>
          <a:srgbClr val="800000"/>
        </a:lt1>
        <a:dk2>
          <a:srgbClr val="663300"/>
        </a:dk2>
        <a:lt2>
          <a:srgbClr val="5C1F00"/>
        </a:lt2>
        <a:accent1>
          <a:srgbClr val="CC3300"/>
        </a:accent1>
        <a:accent2>
          <a:srgbClr val="BE7960"/>
        </a:accent2>
        <a:accent3>
          <a:srgbClr val="C0AAAA"/>
        </a:accent3>
        <a:accent4>
          <a:srgbClr val="0D0D0D"/>
        </a:accent4>
        <a:accent5>
          <a:srgbClr val="E2ADAA"/>
        </a:accent5>
        <a:accent6>
          <a:srgbClr val="AC6D56"/>
        </a:accent6>
        <a:hlink>
          <a:srgbClr val="FFCC66"/>
        </a:hlink>
        <a:folHlink>
          <a:srgbClr val="D3A219"/>
        </a:folHlink>
      </a:clrScheme>
      <a:clrMap bg1="lt1" tx1="dk1" bg2="lt2" tx2="dk2" accent1="accent1" accent2="accent2" accent3="accent3" accent4="accent4" accent5="accent5" accent6="accent6" hlink="hlink" folHlink="folHlink"/>
    </a:extraClrScheme>
    <a:extraClrScheme>
      <a:clrScheme name="麦田夕照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clrMap bg1="lt1" tx1="dk1" bg2="lt2" tx2="dk2" accent1="accent1" accent2="accent2" accent3="accent3" accent4="accent4" accent5="accent5" accent6="accent6" hlink="hlink" folHlink="folHlink"/>
    </a:extraClrScheme>
    <a:extraClrScheme>
      <a:clrScheme name="麦田夕照 12">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5F569E"/>
        </a:hlink>
        <a:folHlink>
          <a:srgbClr val="E7EB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CDESIGNF</Template>
  <TotalTime>1926</TotalTime>
  <Words>5168</Words>
  <Application>Microsoft Office PowerPoint</Application>
  <PresentationFormat>全屏显示(4:3)</PresentationFormat>
  <Paragraphs>791</Paragraphs>
  <Slides>86</Slides>
  <Notes>14</Notes>
  <HiddenSlides>0</HiddenSlides>
  <MMClips>0</MMClips>
  <ScaleCrop>false</ScaleCrop>
  <HeadingPairs>
    <vt:vector size="8" baseType="variant">
      <vt:variant>
        <vt:lpstr>已用的字体</vt:lpstr>
      </vt:variant>
      <vt:variant>
        <vt:i4>15</vt:i4>
      </vt:variant>
      <vt:variant>
        <vt:lpstr>演示文稿设计模板</vt:lpstr>
      </vt:variant>
      <vt:variant>
        <vt:i4>2</vt:i4>
      </vt:variant>
      <vt:variant>
        <vt:lpstr>嵌入 OLE 服务器</vt:lpstr>
      </vt:variant>
      <vt:variant>
        <vt:i4>1</vt:i4>
      </vt:variant>
      <vt:variant>
        <vt:lpstr>幻灯片标题</vt:lpstr>
      </vt:variant>
      <vt:variant>
        <vt:i4>86</vt:i4>
      </vt:variant>
    </vt:vector>
  </HeadingPairs>
  <TitlesOfParts>
    <vt:vector size="104" baseType="lpstr">
      <vt:lpstr>Arial</vt:lpstr>
      <vt:lpstr>宋体</vt:lpstr>
      <vt:lpstr>Tahoma</vt:lpstr>
      <vt:lpstr>华文细黑</vt:lpstr>
      <vt:lpstr>仿宋_GB2312</vt:lpstr>
      <vt:lpstr>Wingdings</vt:lpstr>
      <vt:lpstr>幼圆</vt:lpstr>
      <vt:lpstr>Times New Roman</vt:lpstr>
      <vt:lpstr>Comic Sans MS</vt:lpstr>
      <vt:lpstr>Verdana</vt:lpstr>
      <vt:lpstr>微软雅黑</vt:lpstr>
      <vt:lpstr>Arial Black</vt:lpstr>
      <vt:lpstr>Times</vt:lpstr>
      <vt:lpstr>Haettenschweiler</vt:lpstr>
      <vt:lpstr>方正舒体</vt:lpstr>
      <vt:lpstr>麦田夕照</vt:lpstr>
      <vt:lpstr>麦田夕照</vt:lpstr>
      <vt:lpstr>剪辑</vt:lpstr>
      <vt:lpstr>竞争(商业)情报的由来与发展</vt:lpstr>
      <vt:lpstr>本讲大纲</vt:lpstr>
      <vt:lpstr>竞争（商业）情报的演化 </vt:lpstr>
      <vt:lpstr>曾经的中国科技情报体系图</vt:lpstr>
      <vt:lpstr>中国科技(竞争)情报事业的发展</vt:lpstr>
      <vt:lpstr>各时期（竞争）情报工作的特点</vt:lpstr>
      <vt:lpstr>情报发展的几个关键点</vt:lpstr>
      <vt:lpstr>20世纪80年代传统情报的新探索</vt:lpstr>
      <vt:lpstr>百科有关“咨询”的定义</vt:lpstr>
      <vt:lpstr>咨询产业的分类</vt:lpstr>
      <vt:lpstr>竞争情报在中国的兴起</vt:lpstr>
      <vt:lpstr>中国竞争情报的演化</vt:lpstr>
      <vt:lpstr>中国竞争情报的发展</vt:lpstr>
      <vt:lpstr>中国竞争情报现状(续)</vt:lpstr>
      <vt:lpstr>上海科技情报研究所的实践</vt:lpstr>
      <vt:lpstr>上海科技情报研究所的历史</vt:lpstr>
      <vt:lpstr>信息咨询与研究中心及其服务</vt:lpstr>
      <vt:lpstr>案例：市场调研部的成立</vt:lpstr>
      <vt:lpstr>上海科技情报研究所的实践</vt:lpstr>
      <vt:lpstr>何为(竞争)情报</vt:lpstr>
      <vt:lpstr>何为（竞争）情报?(列举法)</vt:lpstr>
      <vt:lpstr>经典案例回放 – 大庆油田探秘</vt:lpstr>
      <vt:lpstr>中国的WAPI之痛</vt:lpstr>
      <vt:lpstr>情报与竞争情报(vs 信息)</vt:lpstr>
      <vt:lpstr>（组织）情报三个基本方面</vt:lpstr>
      <vt:lpstr>情报循环图</vt:lpstr>
      <vt:lpstr>过程金字塔</vt:lpstr>
      <vt:lpstr>企业CIS的主要模式 - 分散式</vt:lpstr>
      <vt:lpstr>企业CIS的主要模式 - 集中式</vt:lpstr>
      <vt:lpstr>企业CIS的主要模式 - 重点式</vt:lpstr>
      <vt:lpstr>企业CIS的主要模式 – 独立式</vt:lpstr>
      <vt:lpstr>宝钢的经验：情报支撑研发</vt:lpstr>
      <vt:lpstr>开放创新：海尔的HOPE计划</vt:lpstr>
      <vt:lpstr>为什么使用竞争情报系统</vt:lpstr>
      <vt:lpstr>CIS的作用</vt:lpstr>
      <vt:lpstr>Tyson模型</vt:lpstr>
      <vt:lpstr>竞争情报（CI）及其它情报</vt:lpstr>
      <vt:lpstr>竞争情报的三种主要类型(赫林)</vt:lpstr>
      <vt:lpstr>案例：是否建设新的造纸厂</vt:lpstr>
      <vt:lpstr>新产品进入市场的时间线图 </vt:lpstr>
      <vt:lpstr>预警中的“弱信号”</vt:lpstr>
      <vt:lpstr>IBM的“领航员计划”</vt:lpstr>
      <vt:lpstr>计划的实施</vt:lpstr>
      <vt:lpstr>消费类行业竞争情报的特点</vt:lpstr>
      <vt:lpstr>工业类行业竞争情报的特点</vt:lpstr>
      <vt:lpstr>服务类行业竞争情报的特点</vt:lpstr>
      <vt:lpstr>新时期中国的情报工作</vt:lpstr>
      <vt:lpstr>案例：“一带一路”战略下的情报眼</vt:lpstr>
      <vt:lpstr>大纲</vt:lpstr>
      <vt:lpstr>幻灯片 50</vt:lpstr>
      <vt:lpstr>“一带一路”示意图</vt:lpstr>
      <vt:lpstr>“一带一路”新机遇</vt:lpstr>
      <vt:lpstr>大纲</vt:lpstr>
      <vt:lpstr>“一带一路”可能涉及的资料种类</vt:lpstr>
      <vt:lpstr>中文资料源</vt:lpstr>
      <vt:lpstr>商务部(http://www.mofcom.gov.cn/ )</vt:lpstr>
      <vt:lpstr>读秀(http://www.duxiu.com  )</vt:lpstr>
      <vt:lpstr>英文资料源</vt:lpstr>
      <vt:lpstr>维基百科</vt:lpstr>
      <vt:lpstr>ITA (http://www.trade.gov/)</vt:lpstr>
      <vt:lpstr>ITA中的数据与分析</vt:lpstr>
      <vt:lpstr>Export.gov 首页</vt:lpstr>
      <vt:lpstr>Export.gov 全球办公室网址(http://export.gov/worldwide_us/index.asp )</vt:lpstr>
      <vt:lpstr>大纲</vt:lpstr>
      <vt:lpstr>大纲</vt:lpstr>
      <vt:lpstr>驻巴基斯坦商务处示例( http://in.mofcom.gov.cn/index.shtml )</vt:lpstr>
      <vt:lpstr>中国经济新闻库查“巴基斯坦”</vt:lpstr>
      <vt:lpstr>维基百科中的巴基斯坦</vt:lpstr>
      <vt:lpstr>从维基百科开始</vt:lpstr>
      <vt:lpstr>Further reading</vt:lpstr>
      <vt:lpstr>External links</vt:lpstr>
      <vt:lpstr>世界银行网站上的巴基斯坦</vt:lpstr>
      <vt:lpstr>（美国）政府出口网上的巴基斯坦</vt:lpstr>
      <vt:lpstr>EMIS上的巴基斯坦</vt:lpstr>
      <vt:lpstr>视觉情报</vt:lpstr>
      <vt:lpstr>视觉情报的定义</vt:lpstr>
      <vt:lpstr>“发现大庆”中的视觉情报</vt:lpstr>
      <vt:lpstr>满铁地图</vt:lpstr>
      <vt:lpstr>大数据时代的视觉情报</vt:lpstr>
      <vt:lpstr>案例</vt:lpstr>
      <vt:lpstr>竞争情报素养的培育</vt:lpstr>
      <vt:lpstr>个人情报力的构成</vt:lpstr>
      <vt:lpstr>企业常用分析方法列举</vt:lpstr>
      <vt:lpstr>图书推荐</vt:lpstr>
      <vt:lpstr>报刊推荐</vt:lpstr>
      <vt:lpstr> 谢谢！</vt:lpstr>
    </vt:vector>
  </TitlesOfParts>
  <Company>番茄花园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竞争情报概说</dc:title>
  <dc:creator>zzz</dc:creator>
  <cp:lastModifiedBy>XZJD</cp:lastModifiedBy>
  <cp:revision>89</cp:revision>
  <dcterms:created xsi:type="dcterms:W3CDTF">2008-07-26T07:30:43Z</dcterms:created>
  <dcterms:modified xsi:type="dcterms:W3CDTF">2016-09-11T10:04:52Z</dcterms:modified>
</cp:coreProperties>
</file>